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9"/>
  </p:notesMasterIdLst>
  <p:handoutMasterIdLst>
    <p:handoutMasterId r:id="rId100"/>
  </p:handoutMasterIdLst>
  <p:sldIdLst>
    <p:sldId id="339" r:id="rId2"/>
    <p:sldId id="795" r:id="rId3"/>
    <p:sldId id="860" r:id="rId4"/>
    <p:sldId id="861" r:id="rId5"/>
    <p:sldId id="862" r:id="rId6"/>
    <p:sldId id="863" r:id="rId7"/>
    <p:sldId id="937" r:id="rId8"/>
    <p:sldId id="939" r:id="rId9"/>
    <p:sldId id="864" r:id="rId10"/>
    <p:sldId id="938" r:id="rId11"/>
    <p:sldId id="865" r:id="rId12"/>
    <p:sldId id="866" r:id="rId13"/>
    <p:sldId id="867" r:id="rId14"/>
    <p:sldId id="868" r:id="rId15"/>
    <p:sldId id="869" r:id="rId16"/>
    <p:sldId id="871" r:id="rId17"/>
    <p:sldId id="870" r:id="rId18"/>
    <p:sldId id="873" r:id="rId19"/>
    <p:sldId id="874" r:id="rId20"/>
    <p:sldId id="872" r:id="rId21"/>
    <p:sldId id="876" r:id="rId22"/>
    <p:sldId id="879" r:id="rId23"/>
    <p:sldId id="903" r:id="rId24"/>
    <p:sldId id="904" r:id="rId25"/>
    <p:sldId id="905" r:id="rId26"/>
    <p:sldId id="924" r:id="rId27"/>
    <p:sldId id="925" r:id="rId28"/>
    <p:sldId id="926" r:id="rId29"/>
    <p:sldId id="877" r:id="rId30"/>
    <p:sldId id="878" r:id="rId31"/>
    <p:sldId id="906" r:id="rId32"/>
    <p:sldId id="907" r:id="rId33"/>
    <p:sldId id="908" r:id="rId34"/>
    <p:sldId id="948" r:id="rId35"/>
    <p:sldId id="909" r:id="rId36"/>
    <p:sldId id="949" r:id="rId37"/>
    <p:sldId id="912" r:id="rId38"/>
    <p:sldId id="950" r:id="rId39"/>
    <p:sldId id="910" r:id="rId40"/>
    <p:sldId id="940" r:id="rId41"/>
    <p:sldId id="941" r:id="rId42"/>
    <p:sldId id="936" r:id="rId43"/>
    <p:sldId id="882" r:id="rId44"/>
    <p:sldId id="883" r:id="rId45"/>
    <p:sldId id="946" r:id="rId46"/>
    <p:sldId id="896" r:id="rId47"/>
    <p:sldId id="897" r:id="rId48"/>
    <p:sldId id="884" r:id="rId49"/>
    <p:sldId id="885" r:id="rId50"/>
    <p:sldId id="900" r:id="rId51"/>
    <p:sldId id="951" r:id="rId52"/>
    <p:sldId id="952" r:id="rId53"/>
    <p:sldId id="954" r:id="rId54"/>
    <p:sldId id="955" r:id="rId55"/>
    <p:sldId id="956" r:id="rId56"/>
    <p:sldId id="957" r:id="rId57"/>
    <p:sldId id="959" r:id="rId58"/>
    <p:sldId id="960" r:id="rId59"/>
    <p:sldId id="961" r:id="rId60"/>
    <p:sldId id="958" r:id="rId61"/>
    <p:sldId id="962" r:id="rId62"/>
    <p:sldId id="886" r:id="rId63"/>
    <p:sldId id="898" r:id="rId64"/>
    <p:sldId id="964" r:id="rId65"/>
    <p:sldId id="887" r:id="rId66"/>
    <p:sldId id="888" r:id="rId67"/>
    <p:sldId id="967" r:id="rId68"/>
    <p:sldId id="966" r:id="rId69"/>
    <p:sldId id="969" r:id="rId70"/>
    <p:sldId id="970" r:id="rId71"/>
    <p:sldId id="973" r:id="rId72"/>
    <p:sldId id="974" r:id="rId73"/>
    <p:sldId id="975" r:id="rId74"/>
    <p:sldId id="971" r:id="rId75"/>
    <p:sldId id="972" r:id="rId76"/>
    <p:sldId id="889" r:id="rId77"/>
    <p:sldId id="985" r:id="rId78"/>
    <p:sldId id="891" r:id="rId79"/>
    <p:sldId id="892" r:id="rId80"/>
    <p:sldId id="893" r:id="rId81"/>
    <p:sldId id="895" r:id="rId82"/>
    <p:sldId id="915" r:id="rId83"/>
    <p:sldId id="976" r:id="rId84"/>
    <p:sldId id="979" r:id="rId85"/>
    <p:sldId id="977" r:id="rId86"/>
    <p:sldId id="978" r:id="rId87"/>
    <p:sldId id="980" r:id="rId88"/>
    <p:sldId id="981" r:id="rId89"/>
    <p:sldId id="982" r:id="rId90"/>
    <p:sldId id="983" r:id="rId91"/>
    <p:sldId id="984" r:id="rId92"/>
    <p:sldId id="930" r:id="rId93"/>
    <p:sldId id="933" r:id="rId94"/>
    <p:sldId id="934" r:id="rId95"/>
    <p:sldId id="932" r:id="rId96"/>
    <p:sldId id="931" r:id="rId97"/>
    <p:sldId id="935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3780" autoAdjust="0"/>
  </p:normalViewPr>
  <p:slideViewPr>
    <p:cSldViewPr>
      <p:cViewPr varScale="1">
        <p:scale>
          <a:sx n="65" d="100"/>
          <a:sy n="65" d="100"/>
        </p:scale>
        <p:origin x="53" y="5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9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A0B48-C4ED-40EE-83E5-E65B8671ADE0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3F8A-D4A8-45A6-8D10-58B6391A5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27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5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5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9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2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78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84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8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2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29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1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58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07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8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50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1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50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5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17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9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96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8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786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37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9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46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53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82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77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65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1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87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33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28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3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5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5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74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9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89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94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029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983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98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982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852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3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3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4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53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6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631504" y="4486338"/>
            <a:ext cx="79255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baseline="0" dirty="0" smtClean="0"/>
              <a:t>)</a:t>
            </a:r>
            <a:r>
              <a:rPr lang="ko-KR" altLang="en-US" sz="1400" baseline="0" dirty="0" smtClean="0"/>
              <a:t>을 중심으로 재구성하고 보완하였습니다</a:t>
            </a:r>
            <a:r>
              <a:rPr lang="en-US" altLang="ko-KR" sz="1400" baseline="0" dirty="0" smtClean="0"/>
              <a:t>. 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 userDrawn="1"/>
        </p:nvSpPr>
        <p:spPr>
          <a:xfrm>
            <a:off x="2058724" y="3212976"/>
            <a:ext cx="4998981" cy="86165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</a:t>
            </a:r>
            <a:r>
              <a:rPr lang="en-US" altLang="ko-KR" sz="2400" baseline="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started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ywenderlich.com/9193-constraintlayout-tutorial-for-android-getting-started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developer.android.com/training/basics/firstapp/building-u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[Project Files] [Project]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창을 대개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설정하고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2348880"/>
            <a:ext cx="6155327" cy="415931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1474208" y="3034707"/>
            <a:ext cx="473800" cy="331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3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가장자리에 다양한 메뉴가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 </a:t>
            </a:r>
            <a:r>
              <a:rPr lang="en-US" altLang="ko-KR" dirty="0" smtClean="0">
                <a:sym typeface="Wingdings" panose="05000000000000000000" pitchFamily="2" charset="2"/>
              </a:rPr>
              <a:t>Tool Windows Bars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이것이 보기에 불편하면 숨기고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창의 </a:t>
            </a:r>
            <a:r>
              <a:rPr lang="ko-KR" altLang="en-US" b="1" dirty="0" smtClean="0">
                <a:sym typeface="Wingdings" panose="05000000000000000000" pitchFamily="2" charset="2"/>
              </a:rPr>
              <a:t>왼쪽 아래 코너의 작은 아이콘</a:t>
            </a:r>
            <a:r>
              <a:rPr lang="ko-KR" altLang="en-US" dirty="0" smtClean="0">
                <a:sym typeface="Wingdings" panose="05000000000000000000" pitchFamily="2" charset="2"/>
              </a:rPr>
              <a:t>에서 항목들을 선택할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[View][Appearance][Tool Windows Bars]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on/off </a:t>
            </a:r>
            <a:r>
              <a:rPr lang="ko-KR" altLang="en-US" dirty="0" smtClean="0">
                <a:sym typeface="Wingdings" panose="05000000000000000000" pitchFamily="2" charset="2"/>
              </a:rPr>
              <a:t>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윈도우에서 </a:t>
            </a:r>
            <a:r>
              <a:rPr lang="en-US" altLang="ko-KR" b="1" dirty="0" smtClean="0">
                <a:sym typeface="Wingdings" panose="05000000000000000000" pitchFamily="2" charset="2"/>
              </a:rPr>
              <a:t>[Alt][Tab]</a:t>
            </a:r>
            <a:r>
              <a:rPr lang="ko-KR" altLang="en-US" dirty="0" smtClean="0">
                <a:sym typeface="Wingdings" panose="05000000000000000000" pitchFamily="2" charset="2"/>
              </a:rPr>
              <a:t>으로 열려있는 창을 빠르게 이동하면서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선택하듯이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안스에서도 </a:t>
            </a:r>
            <a:r>
              <a:rPr lang="en-US" altLang="ko-KR" b="1" dirty="0" smtClean="0">
                <a:sym typeface="Wingdings" panose="05000000000000000000" pitchFamily="2" charset="2"/>
              </a:rPr>
              <a:t>[Ctrl][Tab]</a:t>
            </a:r>
            <a:r>
              <a:rPr lang="ko-KR" altLang="en-US" dirty="0" smtClean="0">
                <a:sym typeface="Wingdings" panose="05000000000000000000" pitchFamily="2" charset="2"/>
              </a:rPr>
              <a:t>으로 메뉴 항목을 빠르게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이동하면서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[Terminal]</a:t>
            </a:r>
            <a:r>
              <a:rPr lang="ko-KR" altLang="en-US" dirty="0" smtClean="0">
                <a:sym typeface="Wingdings" panose="05000000000000000000" pitchFamily="2" charset="2"/>
              </a:rPr>
              <a:t>로 가서 콘솔 창을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			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기능을 </a:t>
            </a:r>
            <a:r>
              <a:rPr lang="en-US" altLang="ko-KR" b="1" dirty="0" smtClean="0">
                <a:sym typeface="Wingdings" panose="05000000000000000000" pitchFamily="2" charset="2"/>
              </a:rPr>
              <a:t>Switcher</a:t>
            </a:r>
            <a:r>
              <a:rPr lang="ko-KR" altLang="en-US" dirty="0" smtClean="0">
                <a:sym typeface="Wingdings" panose="05000000000000000000" pitchFamily="2" charset="2"/>
              </a:rPr>
              <a:t>라 부릅니다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83" y="1822394"/>
            <a:ext cx="4222330" cy="464858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875017">
            <a:off x="7147482" y="6040454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44272" y="4581128"/>
            <a:ext cx="218521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마우스 커서를 움직여서 </a:t>
            </a:r>
            <a:endParaRPr lang="en-US" altLang="ko-KR" sz="1400" dirty="0" smtClean="0"/>
          </a:p>
          <a:p>
            <a:r>
              <a:rPr lang="ko-KR" altLang="en-US" sz="1400" dirty="0" smtClean="0"/>
              <a:t>항목을 선택할 수 있습니다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60096" y="5805264"/>
            <a:ext cx="864096" cy="7920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44" y="4175036"/>
            <a:ext cx="4397121" cy="23776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5360" y="4446694"/>
            <a:ext cx="3168352" cy="21506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7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Java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 탭을 클릭하면 작업 영역에서 편집기 동작합니다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탭을 눌러 편집기를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왼쪽에 줄 번호가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Gutter Area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 상태 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Status Bar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소스 코드에 오류가 생기면 코드 편집기 위에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Navigation Bar</a:t>
            </a:r>
            <a:r>
              <a:rPr lang="ko-KR" altLang="en-US" dirty="0" smtClean="0">
                <a:sym typeface="Wingdings" panose="05000000000000000000" pitchFamily="2" charset="2"/>
              </a:rPr>
              <a:t>에 빨간 줄로 오류가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MainAcitivity.java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코드의 </a:t>
            </a:r>
            <a:r>
              <a:rPr lang="en-US" altLang="ko-KR" dirty="0" smtClean="0">
                <a:sym typeface="Wingdings" panose="05000000000000000000" pitchFamily="2" charset="2"/>
              </a:rPr>
              <a:t>public class </a:t>
            </a:r>
            <a:r>
              <a:rPr lang="ko-KR" altLang="en-US" dirty="0" smtClean="0">
                <a:sym typeface="Wingdings" panose="05000000000000000000" pitchFamily="2" charset="2"/>
              </a:rPr>
              <a:t>부분의 앞 글자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지워보세요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빨간색의 느낌표 아이콘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몇 개의 오류가 발생했는지 알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줄 끝에 있는 빨간 줄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어떤 오류인지 알려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지웠던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다시 입력해서 코드를 원래대로 만드세요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97" y="3414939"/>
            <a:ext cx="7556951" cy="3295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135561" y="3861048"/>
            <a:ext cx="3960440" cy="216024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135561" y="4717296"/>
            <a:ext cx="2736304" cy="403439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75920" y="4717296"/>
            <a:ext cx="981089" cy="53830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542226" y="3287052"/>
            <a:ext cx="1950297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dirty="0" smtClean="0"/>
              <a:t>여기  빨간 느낌표와 줄에 커서를 올려보세요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20336" y="4149080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62542" y="4725144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9" idx="0"/>
          </p:cNvCxnSpPr>
          <p:nvPr/>
        </p:nvCxnSpPr>
        <p:spPr>
          <a:xfrm rot="5400000">
            <a:off x="9136545" y="3743399"/>
            <a:ext cx="600418" cy="210945"/>
          </a:xfrm>
          <a:prstGeom prst="bentConnector3">
            <a:avLst>
              <a:gd name="adj1" fmla="val -184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6" idx="2"/>
            <a:endCxn id="17" idx="3"/>
          </p:cNvCxnSpPr>
          <p:nvPr/>
        </p:nvCxnSpPr>
        <p:spPr>
          <a:xfrm rot="5400000">
            <a:off x="9703458" y="4091247"/>
            <a:ext cx="1094892" cy="532943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코드를 수정했는데 에러가 그대로 있다고 표시가 나타나나요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오류가 수정되면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자동으로 그 내용을 반영하지만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모든 파일 내용을 자동으로 반영하지는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특히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파일이나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파일들이 그럴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경우 화면 위쪽 </a:t>
            </a:r>
            <a:r>
              <a:rPr lang="ko-KR" altLang="en-US" dirty="0" err="1" smtClean="0">
                <a:sym typeface="Wingdings" panose="05000000000000000000" pitchFamily="2" charset="2"/>
              </a:rPr>
              <a:t>툴바</a:t>
            </a:r>
            <a:r>
              <a:rPr lang="ko-KR" altLang="en-US" dirty="0" smtClean="0">
                <a:sym typeface="Wingdings" panose="05000000000000000000" pitchFamily="2" charset="2"/>
              </a:rPr>
              <a:t> 중에서 오른쪽에 있는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Sync Project with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Files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아이콘을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[File] </a:t>
            </a:r>
            <a:r>
              <a:rPr lang="ko-KR" altLang="en-US" dirty="0" smtClean="0">
                <a:sym typeface="Wingdings" panose="05000000000000000000" pitchFamily="2" charset="2"/>
              </a:rPr>
              <a:t>메뉴에도 같은 항목이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 하단에 </a:t>
            </a:r>
            <a:r>
              <a:rPr lang="en-US" altLang="ko-KR" dirty="0" smtClean="0">
                <a:sym typeface="Wingdings" panose="05000000000000000000" pitchFamily="2" charset="2"/>
              </a:rPr>
              <a:t>[Build]</a:t>
            </a:r>
            <a:r>
              <a:rPr lang="ko-KR" altLang="en-US" dirty="0" smtClean="0">
                <a:sym typeface="Wingdings" panose="05000000000000000000" pitchFamily="2" charset="2"/>
              </a:rPr>
              <a:t>탭을 눌러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창을 띄우고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en-US" altLang="ko-KR" b="1" dirty="0">
                <a:sym typeface="Wingdings" panose="05000000000000000000" pitchFamily="2" charset="2"/>
              </a:rPr>
              <a:t>Sync Project with Gradle </a:t>
            </a:r>
            <a:r>
              <a:rPr lang="en-US" altLang="ko-KR" b="1" dirty="0" smtClean="0">
                <a:sym typeface="Wingdings" panose="05000000000000000000" pitchFamily="2" charset="2"/>
              </a:rPr>
              <a:t>Files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소스 파일을 컴파일하고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</a:t>
            </a:r>
            <a:r>
              <a:rPr lang="en-US" altLang="ko-KR" dirty="0" smtClean="0">
                <a:sym typeface="Wingdings" panose="05000000000000000000" pitchFamily="2" charset="2"/>
              </a:rPr>
              <a:t>Build</a:t>
            </a:r>
            <a:r>
              <a:rPr lang="ko-KR" altLang="en-US" dirty="0" smtClean="0">
                <a:sym typeface="Wingdings" panose="05000000000000000000" pitchFamily="2" charset="2"/>
              </a:rPr>
              <a:t>하는 과정을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오류가 없기를 바랍니다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80" y="2204864"/>
            <a:ext cx="4007721" cy="157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왼쪽 화살표 13"/>
          <p:cNvSpPr/>
          <p:nvPr/>
        </p:nvSpPr>
        <p:spPr>
          <a:xfrm rot="16200000">
            <a:off x="9533052" y="226591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7" y="4774261"/>
            <a:ext cx="5814564" cy="172226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536160" y="6021287"/>
            <a:ext cx="864096" cy="4752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59836" y="4941167"/>
            <a:ext cx="620139" cy="2880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코드 세 번째 줄에 있는 </a:t>
            </a:r>
            <a:r>
              <a:rPr lang="en-US" altLang="ko-KR" dirty="0" smtClean="0">
                <a:sym typeface="Wingdings" panose="05000000000000000000" pitchFamily="2" charset="2"/>
              </a:rPr>
              <a:t>'import …' </a:t>
            </a:r>
            <a:r>
              <a:rPr lang="ko-KR" altLang="en-US" dirty="0" smtClean="0">
                <a:sym typeface="Wingdings" panose="05000000000000000000" pitchFamily="2" charset="2"/>
              </a:rPr>
              <a:t>부분의 왼쪽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영역에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조그만 플러스 표시</a:t>
            </a:r>
            <a:r>
              <a:rPr lang="ko-KR" altLang="en-US" dirty="0">
                <a:sym typeface="Wingdings" panose="05000000000000000000" pitchFamily="2" charset="2"/>
              </a:rPr>
              <a:t>가 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이것을 </a:t>
            </a:r>
            <a:r>
              <a:rPr lang="ko-KR" altLang="en-US" dirty="0" smtClean="0">
                <a:sym typeface="Wingdings" panose="05000000000000000000" pitchFamily="2" charset="2"/>
              </a:rPr>
              <a:t>누르면 숨겨 있는 코드가 펼쳐집니다</a:t>
            </a:r>
            <a:r>
              <a:rPr lang="en-US" altLang="ko-KR" dirty="0" smtClean="0">
                <a:sym typeface="Wingdings" panose="05000000000000000000" pitchFamily="2" charset="2"/>
              </a:rPr>
              <a:t>. import </a:t>
            </a:r>
            <a:r>
              <a:rPr lang="ko-KR" altLang="en-US" dirty="0" smtClean="0">
                <a:sym typeface="Wingdings" panose="05000000000000000000" pitchFamily="2" charset="2"/>
              </a:rPr>
              <a:t>구문이 많으면 주요 코드를 보기 어렵기 때문에 숨겨둔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조그만 마이너스 표시들은</a:t>
            </a:r>
            <a:r>
              <a:rPr lang="ko-KR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구문들을 숨길 수 있다는 표시입니다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펼칠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몇 번 연습하여 익숙해지십시오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420888"/>
            <a:ext cx="5159187" cy="2918713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 rot="10800000">
            <a:off x="2985650" y="312148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 rot="10800000">
            <a:off x="2950940" y="4179706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2950939" y="4814725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안에 사용된 클래스의 </a:t>
            </a:r>
            <a:r>
              <a:rPr lang="en-US" altLang="ko-KR" dirty="0" smtClean="0">
                <a:sym typeface="Wingdings" panose="05000000000000000000" pitchFamily="2" charset="2"/>
              </a:rPr>
              <a:t>API </a:t>
            </a:r>
            <a:r>
              <a:rPr lang="ko-KR" altLang="en-US" dirty="0" smtClean="0">
                <a:sym typeface="Wingdings" panose="05000000000000000000" pitchFamily="2" charset="2"/>
              </a:rPr>
              <a:t>를 확인할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AppCompactActivity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클릭하여 커서를 위치하고 </a:t>
            </a:r>
            <a:r>
              <a:rPr lang="en-US" altLang="ko-KR" b="1" dirty="0" smtClean="0">
                <a:sym typeface="Wingdings" panose="05000000000000000000" pitchFamily="2" charset="2"/>
              </a:rPr>
              <a:t>&lt;Ctrl&gt;&lt;Q&gt;</a:t>
            </a:r>
            <a:r>
              <a:rPr lang="ko-KR" altLang="en-US" dirty="0" smtClean="0">
                <a:sym typeface="Wingdings" panose="05000000000000000000" pitchFamily="2" charset="2"/>
              </a:rPr>
              <a:t>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상당히 유용할 때가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652328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코드 자동 완성 기능</a:t>
            </a:r>
            <a:r>
              <a:rPr lang="ko-KR" altLang="en-US" dirty="0" smtClean="0">
                <a:sym typeface="Wingdings" panose="05000000000000000000" pitchFamily="2" charset="2"/>
              </a:rPr>
              <a:t>을 사용하면 손쉽게 코딩을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onCreate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중괄호가 끝난 아래쪽에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입력해보면 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ko-KR" altLang="en-US" dirty="0" smtClean="0">
                <a:sym typeface="Wingdings" panose="05000000000000000000" pitchFamily="2" charset="2"/>
              </a:rPr>
              <a:t>로 시작하는 코드 후보들이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중에 하나를 선택한 후 탭이나 </a:t>
            </a:r>
            <a:r>
              <a:rPr lang="en-US" altLang="ko-KR" dirty="0" smtClean="0">
                <a:sym typeface="Wingdings" panose="05000000000000000000" pitchFamily="2" charset="2"/>
              </a:rPr>
              <a:t>&lt;Enter&gt;</a:t>
            </a:r>
            <a:r>
              <a:rPr lang="ko-KR" altLang="en-US" dirty="0" smtClean="0">
                <a:sym typeface="Wingdings" panose="05000000000000000000" pitchFamily="2" charset="2"/>
              </a:rPr>
              <a:t>를 누르면 자동으로 입력이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기능을 이용하여      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 hello = new String(); </a:t>
            </a:r>
          </a:p>
          <a:p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String() </a:t>
            </a:r>
            <a:r>
              <a:rPr lang="ko-KR" altLang="en-US" dirty="0" smtClean="0">
                <a:sym typeface="Wingdings" panose="05000000000000000000" pitchFamily="2" charset="2"/>
              </a:rPr>
              <a:t>여기 소괄호 안에 커서를 두고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&lt;Ctrl&gt;&lt;P&gt;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나열됩니다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기능이 있다는 것을 알고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코드를 원상 복구하십시오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52936"/>
            <a:ext cx="7171606" cy="3643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458046"/>
            <a:ext cx="3660931" cy="40618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906002" y="3573016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55640" y="1664804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코드 생성</a:t>
            </a:r>
            <a:r>
              <a:rPr lang="en-US" altLang="ko-KR" dirty="0">
                <a:sym typeface="Wingdings" panose="05000000000000000000" pitchFamily="2" charset="2"/>
              </a:rPr>
              <a:t>(Code Generation) </a:t>
            </a:r>
            <a:r>
              <a:rPr lang="ko-KR" altLang="en-US" dirty="0">
                <a:sym typeface="Wingdings" panose="05000000000000000000" pitchFamily="2" charset="2"/>
              </a:rPr>
              <a:t>기능도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>
                <a:sym typeface="Wingdings" panose="05000000000000000000" pitchFamily="2" charset="2"/>
              </a:rPr>
              <a:t>를 입력할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클래스에 정의된 메소드를 재정의</a:t>
            </a:r>
            <a:r>
              <a:rPr lang="en-US" altLang="ko-KR" dirty="0">
                <a:sym typeface="Wingdings" panose="05000000000000000000" pitchFamily="2" charset="2"/>
              </a:rPr>
              <a:t>(Overriding)</a:t>
            </a:r>
            <a:r>
              <a:rPr lang="ko-KR" altLang="en-US" dirty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예제로</a:t>
            </a:r>
            <a:r>
              <a:rPr lang="en-US" altLang="ko-KR" dirty="0">
                <a:sym typeface="Wingdings" panose="05000000000000000000" pitchFamily="2" charset="2"/>
              </a:rPr>
              <a:t>, MainActivity </a:t>
            </a:r>
            <a:r>
              <a:rPr lang="ko-KR" altLang="en-US" dirty="0">
                <a:sym typeface="Wingdings" panose="05000000000000000000" pitchFamily="2" charset="2"/>
              </a:rPr>
              <a:t>클래스는 </a:t>
            </a:r>
            <a:r>
              <a:rPr lang="en-US" altLang="ko-KR" dirty="0">
                <a:sym typeface="Wingdings" panose="05000000000000000000" pitchFamily="2" charset="2"/>
              </a:rPr>
              <a:t>AppCompatActivity </a:t>
            </a:r>
            <a:r>
              <a:rPr lang="ko-KR" altLang="en-US" dirty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>
                <a:sym typeface="Wingdings" panose="05000000000000000000" pitchFamily="2" charset="2"/>
              </a:rPr>
              <a:t>Overriding</a:t>
            </a:r>
            <a:r>
              <a:rPr lang="ko-KR" altLang="en-US" dirty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>
                <a:sym typeface="Wingdings" panose="05000000000000000000" pitchFamily="2" charset="2"/>
              </a:rPr>
              <a:t>, &lt;Enter&gt;</a:t>
            </a:r>
            <a:r>
              <a:rPr lang="ko-KR" altLang="en-US" dirty="0">
                <a:sym typeface="Wingdings" panose="05000000000000000000" pitchFamily="2" charset="2"/>
              </a:rPr>
              <a:t>해서 빈 줄을 넣고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>
                <a:sym typeface="Wingdings" panose="05000000000000000000" pitchFamily="2" charset="2"/>
              </a:rPr>
              <a:t>[Generate …]</a:t>
            </a:r>
            <a:r>
              <a:rPr lang="ko-KR" altLang="en-US" dirty="0">
                <a:sym typeface="Wingdings" panose="05000000000000000000" pitchFamily="2" charset="2"/>
              </a:rPr>
              <a:t>를 선택하면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>
                <a:sym typeface="Wingdings" panose="05000000000000000000" pitchFamily="2" charset="2"/>
              </a:rPr>
              <a:t>[Generate] </a:t>
            </a:r>
            <a:r>
              <a:rPr lang="ko-KR" altLang="en-US" dirty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onDestroy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자동 생성된 코드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119" y="4509120"/>
            <a:ext cx="4251967" cy="20107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왼쪽 화살표 4"/>
          <p:cNvSpPr/>
          <p:nvPr/>
        </p:nvSpPr>
        <p:spPr>
          <a:xfrm>
            <a:off x="10416480" y="5805264"/>
            <a:ext cx="443460" cy="29351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2927648" y="5157192"/>
            <a:ext cx="432048" cy="3572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안드로이드에서는 </a:t>
            </a:r>
            <a:r>
              <a:rPr lang="en-US" altLang="ko-KR" b="1" dirty="0" smtClean="0"/>
              <a:t>Activity</a:t>
            </a:r>
            <a:r>
              <a:rPr lang="ko-KR" altLang="en-US" dirty="0" smtClean="0"/>
              <a:t>로 하나의 </a:t>
            </a:r>
            <a:r>
              <a:rPr lang="ko-KR" altLang="en-US" b="1" dirty="0" smtClean="0"/>
              <a:t>화면</a:t>
            </a:r>
            <a:r>
              <a:rPr lang="ko-KR" altLang="en-US" dirty="0" smtClean="0"/>
              <a:t>을 만듭니다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Activity </a:t>
            </a:r>
            <a:r>
              <a:rPr lang="ko-KR" altLang="en-US" dirty="0" smtClean="0"/>
              <a:t>안에 들어가는 각각의 구성요소는 </a:t>
            </a:r>
            <a:r>
              <a:rPr lang="en-US" altLang="ko-KR" b="1" dirty="0" smtClean="0"/>
              <a:t>View</a:t>
            </a:r>
            <a:r>
              <a:rPr lang="ko-KR" altLang="en-US" dirty="0" smtClean="0"/>
              <a:t>를 만들어 추가합니다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Activity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추가하는 것을 </a:t>
            </a:r>
            <a:r>
              <a:rPr lang="en-US" altLang="ko-KR" b="1" dirty="0" smtClean="0">
                <a:solidFill>
                  <a:srgbClr val="C00000"/>
                </a:solidFill>
              </a:rPr>
              <a:t>Layout</a:t>
            </a:r>
            <a:r>
              <a:rPr lang="ko-KR" altLang="en-US" dirty="0" smtClean="0"/>
              <a:t>이라고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 장</a:t>
            </a:r>
            <a:r>
              <a:rPr lang="en-US" altLang="ko-KR" dirty="0" smtClean="0"/>
              <a:t> "</a:t>
            </a:r>
            <a:r>
              <a:rPr lang="en-US" altLang="ko-KR" b="1" dirty="0" smtClean="0"/>
              <a:t>Getting Started</a:t>
            </a:r>
            <a:r>
              <a:rPr lang="en-US" altLang="ko-KR" dirty="0" smtClean="0"/>
              <a:t>"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들이 있는 간단한 앱을 만들어 보면서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만드는 작업의 전체 흐름을 경험해 본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검색 기능도 반드시 필요하고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[Edit    Find   Find in Path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선택하여 다양한 검색을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소스 코드 입력할 때 코드가 빨간색으로 표시가 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하도록 설정하지 않아서 발생하는 오류일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'Auto import'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/>
              <a:t>File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Settings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Editor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General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Auto Import</a:t>
            </a:r>
            <a:r>
              <a:rPr lang="en-US" altLang="ko-KR" dirty="0"/>
              <a:t> </a:t>
            </a:r>
            <a:r>
              <a:rPr lang="ko-KR" altLang="en-US" dirty="0" smtClean="0"/>
              <a:t>메뉴로 찾아간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창에서</a:t>
            </a:r>
            <a:r>
              <a:rPr lang="en-US" altLang="ko-KR" dirty="0"/>
              <a:t> </a:t>
            </a:r>
            <a:r>
              <a:rPr lang="ko-KR" altLang="en-US" dirty="0" smtClean="0"/>
              <a:t>다음 두 가지를 선택하고 </a:t>
            </a:r>
            <a:r>
              <a:rPr lang="en-US" altLang="ko-KR" dirty="0" smtClean="0"/>
              <a:t>[OK]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Insert imports on paste </a:t>
            </a:r>
            <a:r>
              <a:rPr lang="ko-KR" altLang="en-US" dirty="0"/>
              <a:t>에서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Always 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</a:rPr>
              <a:t>Add </a:t>
            </a:r>
            <a:r>
              <a:rPr lang="en-US" altLang="ko-KR" b="1" dirty="0">
                <a:solidFill>
                  <a:srgbClr val="C00000"/>
                </a:solidFill>
              </a:rPr>
              <a:t>unambiguous imports on the </a:t>
            </a:r>
            <a:r>
              <a:rPr lang="en-US" altLang="ko-KR" b="1" dirty="0" smtClean="0">
                <a:solidFill>
                  <a:srgbClr val="C00000"/>
                </a:solidFill>
              </a:rPr>
              <a:t>fly </a:t>
            </a:r>
            <a:r>
              <a:rPr lang="ko-KR" altLang="en-US" dirty="0"/>
              <a:t>을 </a:t>
            </a:r>
            <a:r>
              <a:rPr lang="ko-KR" altLang="en-US" dirty="0" smtClean="0"/>
              <a:t>체크 하십시오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3666621"/>
            <a:ext cx="5921253" cy="2911092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6756978" y="5517232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6744072" y="5229200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디자이너 도구를 사용할 때 화면을 넓게 사용하기 위해 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창을 삭제하고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852936"/>
            <a:ext cx="4419670" cy="3666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64" y="4005064"/>
            <a:ext cx="5911355" cy="249146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855640" y="2708920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9552384" y="3666621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26921" y="2236222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최소화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23665" y="31280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복구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17082" y="223622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81799" y="3128068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파일이란 </a:t>
            </a:r>
            <a:r>
              <a:rPr lang="en-US" altLang="ko-KR" b="1" dirty="0" smtClean="0">
                <a:sym typeface="Wingdings" panose="05000000000000000000" pitchFamily="2" charset="2"/>
              </a:rPr>
              <a:t>app/res/layout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 쪽에 </a:t>
            </a:r>
            <a:r>
              <a:rPr lang="en-US" altLang="ko-KR" dirty="0" smtClean="0">
                <a:sym typeface="Wingdings" panose="05000000000000000000" pitchFamily="2" charset="2"/>
              </a:rPr>
              <a:t>[Text]</a:t>
            </a:r>
            <a:r>
              <a:rPr lang="ko-KR" altLang="en-US" dirty="0" smtClean="0">
                <a:sym typeface="Wingdings" panose="05000000000000000000" pitchFamily="2" charset="2"/>
              </a:rPr>
              <a:t>탭을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열면</a:t>
            </a:r>
            <a:r>
              <a:rPr lang="en-US" altLang="ko-KR" dirty="0" smtClean="0">
                <a:sym typeface="Wingdings" panose="05000000000000000000" pitchFamily="2" charset="2"/>
              </a:rPr>
              <a:t>, XML</a:t>
            </a:r>
            <a:r>
              <a:rPr lang="ko-KR" altLang="en-US" dirty="0" smtClean="0">
                <a:sym typeface="Wingdings" panose="05000000000000000000" pitchFamily="2" charset="2"/>
              </a:rPr>
              <a:t>코드와 </a:t>
            </a:r>
            <a:r>
              <a:rPr lang="ko-KR" altLang="en-US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dirty="0" smtClean="0">
                <a:sym typeface="Wingdings" panose="05000000000000000000" pitchFamily="2" charset="2"/>
              </a:rPr>
              <a:t>(Preview)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을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결과가 반영되어 화면을 미리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디자이너 도구는 </a:t>
            </a:r>
            <a:r>
              <a:rPr lang="en-US" altLang="ko-KR" dirty="0" smtClean="0">
                <a:sym typeface="Wingdings" panose="05000000000000000000" pitchFamily="2" charset="2"/>
              </a:rPr>
              <a:t>[Code], [Split],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Design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ko-KR" altLang="en-US" dirty="0">
                <a:sym typeface="Wingdings" panose="05000000000000000000" pitchFamily="2" charset="2"/>
              </a:rPr>
              <a:t>구성되어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용도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둘 중 하나에서 작업할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하늘색 아이콘으로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청사진</a:t>
            </a:r>
            <a:r>
              <a:rPr lang="en-US" altLang="ko-KR" dirty="0" smtClean="0">
                <a:sym typeface="Wingdings" panose="05000000000000000000" pitchFamily="2" charset="2"/>
              </a:rPr>
              <a:t>(Blueprint)</a:t>
            </a:r>
            <a:r>
              <a:rPr lang="ko-KR" altLang="en-US" dirty="0" smtClean="0">
                <a:sym typeface="Wingdings" panose="05000000000000000000" pitchFamily="2" charset="2"/>
              </a:rPr>
              <a:t>모드에서는 겹치는 부분이나 보이지 않는 부분을 구성 요소를 확인할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3781545"/>
            <a:ext cx="6111770" cy="2705334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749644" y="433624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780476" y="409020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624392" y="4602408"/>
            <a:ext cx="2024354" cy="33876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[Split]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[Design + Blueprint]</a:t>
            </a:r>
            <a:r>
              <a:rPr lang="ko-KR" altLang="en-US" dirty="0" smtClean="0">
                <a:sym typeface="Wingdings" panose="05000000000000000000" pitchFamily="2" charset="2"/>
              </a:rPr>
              <a:t>를 선택한 안스의 화면을 다음과 같이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단말기의 화면을 </a:t>
            </a:r>
            <a:r>
              <a:rPr lang="en-US" altLang="ko-KR" dirty="0" smtClean="0">
                <a:sym typeface="Wingdings" panose="05000000000000000000" pitchFamily="2" charset="2"/>
              </a:rPr>
              <a:t>xml code</a:t>
            </a:r>
            <a:r>
              <a:rPr lang="ko-KR" altLang="en-US" dirty="0" smtClean="0">
                <a:sym typeface="Wingdings" panose="05000000000000000000" pitchFamily="2" charset="2"/>
              </a:rPr>
              <a:t>로 작성할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오른편의 창에서 실제 모습을 보면서 디자인할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64" y="2381703"/>
            <a:ext cx="8466554" cy="4176122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519936" y="29969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991053" y="281474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69683" y="3140968"/>
            <a:ext cx="2202781" cy="36004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b="1" dirty="0">
                <a:sym typeface="Wingdings" panose="05000000000000000000" pitchFamily="2" charset="2"/>
              </a:rPr>
              <a:t>Hu012HelloButton</a:t>
            </a:r>
            <a:r>
              <a:rPr lang="en-US" altLang="ko-KR" dirty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프로젝트의 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안스 화면을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Component Tree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>
                <a:sym typeface="Wingdings" panose="05000000000000000000" pitchFamily="2" charset="2"/>
              </a:rPr>
              <a:t>밑에 있는 </a:t>
            </a:r>
            <a:r>
              <a:rPr lang="en-US" altLang="ko-KR" dirty="0">
                <a:sym typeface="Wingdings" panose="05000000000000000000" pitchFamily="2" charset="2"/>
              </a:rPr>
              <a:t>TextView "Hello World"</a:t>
            </a:r>
            <a:r>
              <a:rPr lang="ko-KR" altLang="en-US" dirty="0">
                <a:sym typeface="Wingdings" panose="05000000000000000000" pitchFamily="2" charset="2"/>
              </a:rPr>
              <a:t>를 삭제하세요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999656" y="2852936"/>
            <a:ext cx="5904656" cy="3643594"/>
            <a:chOff x="2207568" y="2382568"/>
            <a:chExt cx="6696744" cy="41139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568" y="2382568"/>
              <a:ext cx="6696744" cy="4113962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8328248" y="243475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4727848" y="263691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3071664" y="4797152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아래쪽 화살표 16"/>
          <p:cNvSpPr/>
          <p:nvPr/>
        </p:nvSpPr>
        <p:spPr>
          <a:xfrm rot="16200000">
            <a:off x="5482152" y="1805120"/>
            <a:ext cx="268872" cy="324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632504" y="2113696"/>
            <a:ext cx="360040" cy="30719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창에서 버튼을 찾아 디자인 창에 끌어다 놓고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찾아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143671" y="2420888"/>
            <a:ext cx="7128793" cy="4156632"/>
            <a:chOff x="2495601" y="1988841"/>
            <a:chExt cx="7776864" cy="45886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601" y="1988841"/>
              <a:ext cx="7776864" cy="4588679"/>
            </a:xfrm>
            <a:prstGeom prst="rect">
              <a:avLst/>
            </a:prstGeom>
          </p:spPr>
        </p:pic>
        <p:sp>
          <p:nvSpPr>
            <p:cNvPr id="15" name="아래쪽 화살표 14"/>
            <p:cNvSpPr/>
            <p:nvPr/>
          </p:nvSpPr>
          <p:spPr>
            <a:xfrm>
              <a:off x="4007768" y="2598847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7932204" y="5918043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8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입력하면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Hard-coded text </a:t>
            </a:r>
            <a:r>
              <a:rPr lang="ko-KR" altLang="en-US" dirty="0" smtClean="0">
                <a:sym typeface="Wingdings" panose="05000000000000000000" pitchFamily="2" charset="2"/>
              </a:rPr>
              <a:t>경고가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res/strings.txt </a:t>
            </a:r>
            <a:r>
              <a:rPr lang="ko-KR" altLang="en-US" dirty="0" smtClean="0">
                <a:sym typeface="Wingdings" panose="05000000000000000000" pitchFamily="2" charset="2"/>
              </a:rPr>
              <a:t>를 편집하는 여러 방법이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우선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버튼을 사용해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3" y="2572755"/>
            <a:ext cx="10365261" cy="2187732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0800000">
            <a:off x="3143672" y="4183311"/>
            <a:ext cx="360040" cy="32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10056440" y="4580467"/>
            <a:ext cx="360040" cy="3600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8368" y="5059547"/>
            <a:ext cx="18870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Pick a 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3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단계를 거쳐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700808"/>
            <a:ext cx="5159187" cy="3360711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4366001">
            <a:off x="1081484" y="1788621"/>
            <a:ext cx="336917" cy="75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36" y="2564904"/>
            <a:ext cx="5662151" cy="417612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7257987">
            <a:off x="6525547" y="284860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2060848"/>
            <a:ext cx="3178063" cy="33395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7257987">
            <a:off x="8834839" y="2842186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5590306"/>
            <a:ext cx="3856054" cy="11507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오른쪽 화살표 12"/>
          <p:cNvSpPr/>
          <p:nvPr/>
        </p:nvSpPr>
        <p:spPr>
          <a:xfrm rot="7257987">
            <a:off x="10572844" y="542205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</a:t>
            </a:r>
            <a:r>
              <a:rPr lang="en-US" altLang="ko-KR" dirty="0" err="1">
                <a:sym typeface="Wingdings" panose="05000000000000000000" pitchFamily="2" charset="2"/>
              </a:rPr>
              <a:t>S</a:t>
            </a:r>
            <a:r>
              <a:rPr lang="en-US" altLang="ko-KR" dirty="0" err="1" smtClean="0">
                <a:sym typeface="Wingdings" panose="05000000000000000000" pitchFamily="2" charset="2"/>
              </a:rPr>
              <a:t>ize</a:t>
            </a:r>
            <a:r>
              <a:rPr lang="en-US" altLang="ko-KR" dirty="0" smtClean="0">
                <a:sym typeface="Wingdings" panose="05000000000000000000" pitchFamily="2" charset="2"/>
              </a:rPr>
              <a:t> = 24sp, </a:t>
            </a:r>
            <a:r>
              <a:rPr lang="en-US" altLang="ko-KR" dirty="0" err="1" smtClean="0">
                <a:sym typeface="Wingdings" panose="05000000000000000000" pitchFamily="2" charset="2"/>
              </a:rPr>
              <a:t>textColor</a:t>
            </a:r>
            <a:r>
              <a:rPr lang="en-US" altLang="ko-KR" dirty="0" smtClean="0">
                <a:sym typeface="Wingdings" panose="05000000000000000000" pitchFamily="2" charset="2"/>
              </a:rPr>
              <a:t> = @color/white</a:t>
            </a:r>
            <a:r>
              <a:rPr lang="ko-KR" altLang="en-US" dirty="0" smtClean="0">
                <a:sym typeface="Wingdings" panose="05000000000000000000" pitchFamily="2" charset="2"/>
              </a:rPr>
              <a:t>로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attribute </a:t>
            </a:r>
            <a:r>
              <a:rPr lang="ko-KR" altLang="en-US" dirty="0" smtClean="0">
                <a:sym typeface="Wingdings" panose="05000000000000000000" pitchFamily="2" charset="2"/>
              </a:rPr>
              <a:t>창에서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color </a:t>
            </a:r>
            <a:r>
              <a:rPr lang="ko-KR" altLang="en-US" dirty="0" smtClean="0">
                <a:sym typeface="Wingdings" panose="05000000000000000000" pitchFamily="2" charset="2"/>
              </a:rPr>
              <a:t>선택은 </a:t>
            </a:r>
            <a:r>
              <a:rPr lang="en-US" altLang="ko-KR" dirty="0" smtClean="0">
                <a:sym typeface="Wingdings" panose="05000000000000000000" pitchFamily="2" charset="2"/>
              </a:rPr>
              <a:t>pick a resource </a:t>
            </a:r>
            <a:r>
              <a:rPr lang="ko-KR" altLang="en-US" dirty="0" smtClean="0">
                <a:sym typeface="Wingdings" panose="05000000000000000000" pitchFamily="2" charset="2"/>
              </a:rPr>
              <a:t>버튼을 이용하세요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285" y="1884671"/>
            <a:ext cx="2722715" cy="469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64" y="2164180"/>
            <a:ext cx="5538091" cy="43323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223792" y="4509120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23792" y="5085184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이란 </a:t>
            </a:r>
            <a:r>
              <a:rPr lang="ko-KR" altLang="en-US" dirty="0">
                <a:sym typeface="Wingdings" panose="05000000000000000000" pitchFamily="2" charset="2"/>
              </a:rPr>
              <a:t>안드로이드 화면을 구성하는 </a:t>
            </a:r>
            <a:r>
              <a:rPr lang="ko-KR" altLang="en-US" dirty="0" smtClean="0">
                <a:sym typeface="Wingdings" panose="05000000000000000000" pitchFamily="2" charset="2"/>
              </a:rPr>
              <a:t>요소들입니다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ko-KR" altLang="en-US" dirty="0">
                <a:sym typeface="Wingdings" panose="05000000000000000000" pitchFamily="2" charset="2"/>
              </a:rPr>
              <a:t>컨트롤과 위젯을 뷰</a:t>
            </a:r>
            <a:r>
              <a:rPr lang="en-US" altLang="ko-KR" dirty="0">
                <a:sym typeface="Wingdings" panose="05000000000000000000" pitchFamily="2" charset="2"/>
              </a:rPr>
              <a:t>(View)</a:t>
            </a:r>
            <a:r>
              <a:rPr lang="ko-KR" altLang="en-US" dirty="0">
                <a:sym typeface="Wingdings" panose="05000000000000000000" pitchFamily="2" charset="2"/>
              </a:rPr>
              <a:t>라고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하며 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이미지가 이에 해당한다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이들은 모두 </a:t>
            </a:r>
            <a:r>
              <a:rPr lang="en-US" altLang="ko-KR" dirty="0">
                <a:sym typeface="Wingdings" panose="05000000000000000000" pitchFamily="2" charset="2"/>
              </a:rPr>
              <a:t>View</a:t>
            </a:r>
            <a:r>
              <a:rPr lang="ko-KR" altLang="en-US" dirty="0">
                <a:sym typeface="Wingdings" panose="05000000000000000000" pitchFamily="2" charset="2"/>
              </a:rPr>
              <a:t>클래스로부터 상속되어 크게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가지로 나뉜다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위젯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에디트</a:t>
            </a:r>
            <a:r>
              <a:rPr lang="ko-KR" altLang="en-US" dirty="0">
                <a:sym typeface="Wingdings" panose="05000000000000000000" pitchFamily="2" charset="2"/>
              </a:rPr>
              <a:t> 텍스트 등이 위젯이라 하며 </a:t>
            </a:r>
            <a:r>
              <a:rPr lang="ko-KR" altLang="en-US" dirty="0" err="1">
                <a:sym typeface="Wingdings" panose="05000000000000000000" pitchFamily="2" charset="2"/>
              </a:rPr>
              <a:t>컨트롤이라고도</a:t>
            </a:r>
            <a:r>
              <a:rPr lang="ko-KR" altLang="en-US" dirty="0">
                <a:sym typeface="Wingdings" panose="05000000000000000000" pitchFamily="2" charset="2"/>
              </a:rPr>
              <a:t>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뷰그룹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직접적으로 보이지 않으며 뷰를 담는 컨테이너 역할을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뷰는 다른 뷰들을 포함할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그것을 뷰그룹 </a:t>
            </a:r>
            <a:r>
              <a:rPr lang="en-US" altLang="ko-KR" dirty="0" smtClean="0">
                <a:sym typeface="Wingdings" panose="05000000000000000000" pitchFamily="2" charset="2"/>
              </a:rPr>
              <a:t>(ViewGroup)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이는 상속의 관계를 사용하여 만들어져서 서로 같은 속성을 같은 것들이 많이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를</a:t>
            </a:r>
            <a:r>
              <a:rPr lang="ko-KR" altLang="en-US" dirty="0" smtClean="0">
                <a:sym typeface="Wingdings" panose="05000000000000000000" pitchFamily="2" charset="2"/>
              </a:rPr>
              <a:t> 상속해서 만들었기 때문에 텍스트뷰 속성을 그대로 갖고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과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보이지 않는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구별되는 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 중에서 컨트롤의 역할을 하는 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</a:t>
            </a:r>
            <a:r>
              <a:rPr lang="en-US" altLang="ko-KR" dirty="0" smtClean="0">
                <a:sym typeface="Wingdings" panose="05000000000000000000" pitchFamily="2" charset="2"/>
              </a:rPr>
              <a:t>, ...)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dirty="0" smtClean="0">
                <a:sym typeface="Wingdings" panose="05000000000000000000" pitchFamily="2" charset="2"/>
              </a:rPr>
              <a:t>(Layout) – </a:t>
            </a:r>
            <a:r>
              <a:rPr lang="ko-KR" altLang="en-US" dirty="0" smtClean="0">
                <a:sym typeface="Wingdings" panose="05000000000000000000" pitchFamily="2" charset="2"/>
              </a:rPr>
              <a:t>뷰그룹 안에 있는 뷰들을 배치하는 것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레이아웃에 또 다른 레이아웃을 포함할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060500" y="3345146"/>
            <a:ext cx="96693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75915" y="4090548"/>
            <a:ext cx="736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70414" y="5268434"/>
            <a:ext cx="14558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ViewGroup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091069" y="6156012"/>
            <a:ext cx="16145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LinearLayout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03704" y="5268434"/>
            <a:ext cx="117371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TextView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36757" y="6156012"/>
            <a:ext cx="9076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5" idx="0"/>
            <a:endCxn id="8" idx="2"/>
          </p:cNvCxnSpPr>
          <p:nvPr/>
        </p:nvCxnSpPr>
        <p:spPr>
          <a:xfrm flipV="1">
            <a:off x="9543965" y="3714478"/>
            <a:ext cx="1" cy="37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0"/>
          </p:cNvCxnSpPr>
          <p:nvPr/>
        </p:nvCxnSpPr>
        <p:spPr>
          <a:xfrm flipH="1" flipV="1">
            <a:off x="10898338" y="5610370"/>
            <a:ext cx="4" cy="54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  <a:endCxn id="18" idx="2"/>
          </p:cNvCxnSpPr>
          <p:nvPr/>
        </p:nvCxnSpPr>
        <p:spPr>
          <a:xfrm flipH="1" flipV="1">
            <a:off x="8390564" y="5637766"/>
            <a:ext cx="4" cy="51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8" idx="0"/>
            <a:endCxn id="15" idx="2"/>
          </p:cNvCxnSpPr>
          <p:nvPr/>
        </p:nvCxnSpPr>
        <p:spPr>
          <a:xfrm rot="5400000" flipH="1" flipV="1">
            <a:off x="8562987" y="4287457"/>
            <a:ext cx="808554" cy="1153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6" idx="0"/>
            <a:endCxn id="15" idx="2"/>
          </p:cNvCxnSpPr>
          <p:nvPr/>
        </p:nvCxnSpPr>
        <p:spPr>
          <a:xfrm rot="16200000" flipV="1">
            <a:off x="9816875" y="4186970"/>
            <a:ext cx="808554" cy="135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버전인지 확인하기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실행하면 다음과 같은 시작 화면</a:t>
            </a:r>
            <a:r>
              <a:rPr lang="en-US" altLang="ko-KR" dirty="0" smtClean="0"/>
              <a:t>(Quick Start)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여기서 새 프로젝트를 시작하거나 이미 만들어진 프로젝트로 안스를 시작할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Configure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en-US" altLang="ko-KR" b="1" dirty="0" smtClean="0">
                <a:sym typeface="Wingdings" panose="05000000000000000000" pitchFamily="2" charset="2"/>
              </a:rPr>
              <a:t>Check for Updates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확인하여 최신 버전으로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최신 버전을 사용하되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베타 버전은 사용하지 않을 것을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[</a:t>
            </a:r>
            <a:r>
              <a:rPr lang="en-US" altLang="ko-KR" b="1" dirty="0" smtClean="0">
                <a:solidFill>
                  <a:srgbClr val="C00000"/>
                </a:solidFill>
              </a:rPr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클릭해서 새 프로젝트를 시작하십시오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3631345"/>
            <a:ext cx="2749117" cy="303849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9104" y="3140968"/>
            <a:ext cx="4274749" cy="2698058"/>
            <a:chOff x="453099" y="3323230"/>
            <a:chExt cx="4274749" cy="26980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575720" y="5661248"/>
              <a:ext cx="648072" cy="36004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5852524" y="6486450"/>
            <a:ext cx="1539620" cy="2549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671609" y="3140968"/>
            <a:ext cx="4274749" cy="2638866"/>
            <a:chOff x="453099" y="3323230"/>
            <a:chExt cx="4274749" cy="263886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2581034" y="4547366"/>
              <a:ext cx="1120992" cy="28803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2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뷰는 위젯과 레이아웃으로 구분하며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ko-KR" altLang="en-US" dirty="0" smtClean="0">
                <a:sym typeface="Wingdings" panose="05000000000000000000" pitchFamily="2" charset="2"/>
              </a:rPr>
              <a:t>는 화면의 일부를 차지함으로 반드시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크기 속성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 화면에 글자를 보여주는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레이아웃</a:t>
            </a:r>
            <a:r>
              <a:rPr lang="ko-KR" altLang="en-US" dirty="0" smtClean="0">
                <a:sym typeface="Wingdings" panose="05000000000000000000" pitchFamily="2" charset="2"/>
              </a:rPr>
              <a:t>에 코드로 어떻게 들어가 있는지 서로 비교해봅시다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안스 화면을 다음과 같이 조정해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266734" y="1965147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02" y="1932226"/>
            <a:ext cx="7788315" cy="4587638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8616280" y="192639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 위젯의 크기가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설정되어 있는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버튼 크기 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그 값으로는 다음 셋 중에 하나로 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뷰의 내용의 크기에 따라 자동으로 맞춤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sz="1600" dirty="0" smtClean="0">
                <a:sym typeface="Wingdings" panose="05000000000000000000" pitchFamily="2" charset="2"/>
              </a:rPr>
              <a:t> 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뷰를 담고 있는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뷰그룹의</a:t>
            </a:r>
            <a:r>
              <a:rPr lang="ko-KR" altLang="en-US" sz="1600" dirty="0" smtClean="0">
                <a:sym typeface="Wingdings" panose="05000000000000000000" pitchFamily="2" charset="2"/>
              </a:rPr>
              <a:t> 여유 공간을 꽉 채움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숫자로 크기 지정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고정된 숫자로 크기를 지정함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214" y="1484784"/>
            <a:ext cx="6579004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android:id="@+id/button2"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app:layout_constraintHorizontal_bias="0.498"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app:layout_constraintVertical_bias="0.499"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35" y="1473136"/>
            <a:ext cx="3200677" cy="434377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27448" y="2060848"/>
            <a:ext cx="4608512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32304" y="3923477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8" idx="3"/>
            <a:endCxn id="12" idx="1"/>
          </p:cNvCxnSpPr>
          <p:nvPr/>
        </p:nvCxnSpPr>
        <p:spPr>
          <a:xfrm>
            <a:off x="5735960" y="2276872"/>
            <a:ext cx="3096344" cy="186262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ko-KR" altLang="en-US" dirty="0">
                <a:sym typeface="Wingdings" panose="05000000000000000000" pitchFamily="2" charset="2"/>
              </a:rPr>
              <a:t>다른 설정들</a:t>
            </a:r>
            <a:r>
              <a:rPr lang="en-US" altLang="ko-KR" dirty="0">
                <a:sym typeface="Wingdings" panose="05000000000000000000" pitchFamily="2" charset="2"/>
              </a:rPr>
              <a:t>(match parent, </a:t>
            </a:r>
            <a:r>
              <a:rPr lang="ko-KR" altLang="en-US" dirty="0">
                <a:sym typeface="Wingdings" panose="05000000000000000000" pitchFamily="2" charset="2"/>
              </a:rPr>
              <a:t>숫자로 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변경해봅시다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먼저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match_parent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width</a:t>
            </a:r>
            <a:r>
              <a:rPr lang="ko-KR" altLang="en-US" dirty="0" smtClean="0">
                <a:sym typeface="Wingdings" panose="05000000000000000000" pitchFamily="2" charset="2"/>
              </a:rPr>
              <a:t>가 화면 가로</a:t>
            </a:r>
            <a:r>
              <a:rPr lang="en-US" altLang="ko-KR" dirty="0" smtClean="0">
                <a:sym typeface="Wingdings" panose="05000000000000000000" pitchFamily="2" charset="2"/>
              </a:rPr>
              <a:t>(width)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12" y="1966537"/>
            <a:ext cx="2705334" cy="407705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9066100" y="4149080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endCxn id="12" idx="1"/>
          </p:cNvCxnSpPr>
          <p:nvPr/>
        </p:nvCxnSpPr>
        <p:spPr>
          <a:xfrm>
            <a:off x="5663952" y="2852936"/>
            <a:ext cx="3402148" cy="1512168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width and height</a:t>
            </a:r>
            <a:r>
              <a:rPr lang="ko-KR" altLang="en-US" dirty="0" smtClean="0">
                <a:sym typeface="Wingdings" panose="05000000000000000000" pitchFamily="2" charset="2"/>
              </a:rPr>
              <a:t>를 모두 </a:t>
            </a:r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화면 전체를 덮는 크기가 될 겁니다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height</a:t>
            </a:r>
            <a:r>
              <a:rPr lang="ko-KR" altLang="en-US" dirty="0" smtClean="0">
                <a:sym typeface="Wingdings" panose="05000000000000000000" pitchFamily="2" charset="2"/>
              </a:rPr>
              <a:t>가 화면 세로</a:t>
            </a:r>
            <a:r>
              <a:rPr lang="en-US" altLang="ko-KR" dirty="0" smtClean="0">
                <a:sym typeface="Wingdings" panose="05000000000000000000" pitchFamily="2" charset="2"/>
              </a:rPr>
              <a:t>(height)</a:t>
            </a:r>
            <a:r>
              <a:rPr lang="ko-KR" altLang="en-US" dirty="0" smtClean="0">
                <a:sym typeface="Wingdings" panose="05000000000000000000" pitchFamily="2" charset="2"/>
              </a:rPr>
              <a:t> 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fr-FR" altLang="ko-KR" sz="1600" dirty="0">
                <a:latin typeface="Consolas" panose="020B0609020204030204" pitchFamily="49" charset="0"/>
              </a:rPr>
              <a:t>android:text="@string/greet"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android:textSize="24sp"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06" y="2189182"/>
            <a:ext cx="2963800" cy="413039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>
            <a:off x="5663952" y="3068960"/>
            <a:ext cx="3816424" cy="1224136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안스는 다음과 같이 다양한 레이아웃을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</a:p>
          <a:p>
            <a:pPr lvl="2"/>
            <a:r>
              <a:rPr lang="ko-KR" altLang="en-US" dirty="0" smtClean="0"/>
              <a:t>세로 </a:t>
            </a:r>
            <a:r>
              <a:rPr lang="ko-KR" altLang="en-US" dirty="0"/>
              <a:t>또는 가로의 단일 방향으로 모든 하위 요소를 정렬하는 뷰 그룹이다</a:t>
            </a:r>
            <a:r>
              <a:rPr lang="en-US" altLang="ko-KR" dirty="0"/>
              <a:t>. </a:t>
            </a:r>
            <a:r>
              <a:rPr lang="ko-KR" altLang="en-US" dirty="0"/>
              <a:t>뷰 객체들은 위치가 중복되지않는다</a:t>
            </a:r>
            <a:r>
              <a:rPr lang="en-US" altLang="ko-KR" dirty="0" smtClean="0"/>
              <a:t>.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ko-KR" altLang="en-US" dirty="0"/>
              <a:t>자식 뷰 또는 부모 뷰 간의 관계에 따라 배치를 적용하는 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FrameLayout</a:t>
            </a:r>
          </a:p>
          <a:p>
            <a:pPr lvl="2"/>
            <a:r>
              <a:rPr lang="ko-KR" altLang="en-US" dirty="0"/>
              <a:t>여러 개의 뷰를 중첩으로 배치하고 그중 하나를 레이아웃의 전면에 표시할 때 사용하는 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TableLayout</a:t>
            </a:r>
          </a:p>
          <a:p>
            <a:pPr lvl="2"/>
            <a:r>
              <a:rPr lang="ko-KR" altLang="en-US" dirty="0"/>
              <a:t>행과 열로 이루어진 표 형태의 구조를 가진 레이아웃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</a:p>
          <a:p>
            <a:pPr lvl="2"/>
            <a:r>
              <a:rPr lang="ko-KR" altLang="en-US" dirty="0"/>
              <a:t>뷰 위젯의 위치와 크기를 유연하게 조절할 수 있게 만들어주는 레이아웃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RelativeLayout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상대적 위치 관계에 따른 배치</a:t>
            </a:r>
            <a:r>
              <a:rPr lang="en-US" altLang="ko-KR" dirty="0"/>
              <a:t>" </a:t>
            </a:r>
            <a:r>
              <a:rPr lang="ko-KR" altLang="en-US" dirty="0"/>
              <a:t>특성에 </a:t>
            </a:r>
            <a:r>
              <a:rPr lang="en-US" altLang="ko-KR" dirty="0" smtClean="0"/>
              <a:t>LinearLayout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가중치</a:t>
            </a:r>
            <a:r>
              <a:rPr lang="en-US" altLang="ko-KR" dirty="0"/>
              <a:t>(weight)</a:t>
            </a:r>
            <a:r>
              <a:rPr lang="ko-KR" altLang="en-US" dirty="0"/>
              <a:t>가 가진 장점</a:t>
            </a:r>
            <a:r>
              <a:rPr lang="en-US" altLang="ko-KR" dirty="0"/>
              <a:t>"</a:t>
            </a:r>
            <a:r>
              <a:rPr lang="ko-KR" altLang="en-US" dirty="0"/>
              <a:t>을 적용하고</a:t>
            </a:r>
            <a:r>
              <a:rPr lang="en-US" altLang="ko-KR" dirty="0"/>
              <a:t>, </a:t>
            </a:r>
            <a:r>
              <a:rPr lang="ko-KR" altLang="en-US" b="1" dirty="0"/>
              <a:t>체인</a:t>
            </a:r>
            <a:r>
              <a:rPr lang="en-US" altLang="ko-KR" b="1" dirty="0"/>
              <a:t>(chain) </a:t>
            </a:r>
            <a:r>
              <a:rPr lang="ko-KR" altLang="en-US" b="1" dirty="0"/>
              <a:t>사용으로 다른 레이아웃 없이 </a:t>
            </a:r>
            <a:r>
              <a:rPr lang="en-US" altLang="ko-KR" b="1" dirty="0"/>
              <a:t>"</a:t>
            </a:r>
            <a:r>
              <a:rPr lang="ko-KR" altLang="en-US" b="1" dirty="0"/>
              <a:t>요소들을 그룹화</a:t>
            </a:r>
            <a:r>
              <a:rPr lang="en-US" altLang="ko-KR" b="1" dirty="0"/>
              <a:t>"</a:t>
            </a:r>
            <a:r>
              <a:rPr lang="ko-KR" altLang="en-US" b="1" dirty="0"/>
              <a:t>가 가능하다</a:t>
            </a:r>
            <a:r>
              <a:rPr lang="en-US" altLang="ko-KR" b="1" dirty="0"/>
              <a:t>.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여기서는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만 소개하고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레이아웃들은 다 같이 다음 장에서 다룹니다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54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같은 화면에서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단말기 중앙에 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버튼 하나 만드십시오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(Constraints Layout)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ym typeface="Wingdings" panose="05000000000000000000" pitchFamily="2" charset="2"/>
              </a:rPr>
              <a:t>자동 </a:t>
            </a:r>
            <a:r>
              <a:rPr lang="ko-KR" altLang="en-US" dirty="0" smtClean="0">
                <a:sym typeface="Wingdings" panose="05000000000000000000" pitchFamily="2" charset="2"/>
              </a:rPr>
              <a:t>설정되지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99" y="2282520"/>
            <a:ext cx="6876725" cy="44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코드에 사용된 용어들을 이해하는 것이 중요합니다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32357" y="4941168"/>
            <a:ext cx="3411915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13913" y="3391654"/>
            <a:ext cx="4181863" cy="2598751"/>
            <a:chOff x="713913" y="3391654"/>
            <a:chExt cx="4181863" cy="259875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2576" y="3694960"/>
              <a:ext cx="1615580" cy="9019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2576" y="5053064"/>
              <a:ext cx="1615580" cy="93734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713913" y="3983710"/>
              <a:ext cx="9701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Left/</a:t>
              </a:r>
              <a:r>
                <a:rPr lang="en-US" altLang="ko-KR" sz="1400" b="1" dirty="0"/>
                <a:t>Start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6682" y="3981222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Right/</a:t>
              </a:r>
              <a:r>
                <a:rPr lang="en-US" altLang="ko-KR" sz="1400" b="1" dirty="0"/>
                <a:t>End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41610" y="3391654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Top</a:t>
              </a:r>
              <a:endParaRPr lang="en-US" altLang="ko-KR" sz="14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80963" y="4552734"/>
              <a:ext cx="8114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Bottom</a:t>
              </a:r>
              <a:endParaRPr lang="en-US" altLang="ko-KR" sz="1400" b="1" dirty="0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892404" y="4288999"/>
              <a:ext cx="826396" cy="26373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3724506" y="4437424"/>
              <a:ext cx="9108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Baseline</a:t>
              </a:r>
              <a:endParaRPr lang="en-US" altLang="ko-KR" sz="14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595420" y="5367845"/>
              <a:ext cx="13003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Anchor Point</a:t>
              </a:r>
              <a:endParaRPr lang="en-US" altLang="ko-KR" sz="1400" b="1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3161262" y="5521734"/>
              <a:ext cx="432048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2505209" y="5521733"/>
              <a:ext cx="1090211" cy="32025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 flipV="1">
              <a:off x="2505209" y="5175378"/>
              <a:ext cx="1088101" cy="34635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조건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뷰가 레이아웃 안의 다른 요소와 어떻게 연결 되는지 알려주는 것이며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뷰의 </a:t>
            </a:r>
            <a:r>
              <a:rPr lang="ko-KR" altLang="en-US" b="1" dirty="0">
                <a:sym typeface="Wingdings" panose="05000000000000000000" pitchFamily="2" charset="2"/>
              </a:rPr>
              <a:t>연결점</a:t>
            </a:r>
            <a:r>
              <a:rPr lang="en-US" altLang="ko-KR" b="1" dirty="0">
                <a:sym typeface="Wingdings" panose="05000000000000000000" pitchFamily="2" charset="2"/>
              </a:rPr>
              <a:t>(Anchor point)</a:t>
            </a:r>
            <a:r>
              <a:rPr lang="ko-KR" altLang="en-US" b="1" dirty="0">
                <a:sym typeface="Wingdings" panose="05000000000000000000" pitchFamily="2" charset="2"/>
              </a:rPr>
              <a:t>과 타깃</a:t>
            </a:r>
            <a:r>
              <a:rPr lang="en-US" altLang="ko-KR" b="1" dirty="0">
                <a:sym typeface="Wingdings" panose="05000000000000000000" pitchFamily="2" charset="2"/>
              </a:rPr>
              <a:t>(Target)</a:t>
            </a:r>
            <a:r>
              <a:rPr lang="ko-KR" altLang="en-US" dirty="0">
                <a:sym typeface="Wingdings" panose="05000000000000000000" pitchFamily="2" charset="2"/>
              </a:rPr>
              <a:t>을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b="1" dirty="0">
                <a:sym typeface="Wingdings" panose="05000000000000000000" pitchFamily="2" charset="2"/>
              </a:rPr>
              <a:t>Targets: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부모 레이아웃의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뷰의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가이드라인</a:t>
            </a:r>
            <a:r>
              <a:rPr lang="en-US" altLang="ko-KR" dirty="0">
                <a:sym typeface="Wingdings" panose="05000000000000000000" pitchFamily="2" charset="2"/>
              </a:rPr>
              <a:t>(Guideline)</a:t>
            </a:r>
          </a:p>
          <a:p>
            <a:pPr lvl="2"/>
            <a:r>
              <a:rPr lang="ko-KR" altLang="en-US" b="1" dirty="0">
                <a:sym typeface="Wingdings" panose="05000000000000000000" pitchFamily="2" charset="2"/>
              </a:rPr>
              <a:t>핸들</a:t>
            </a:r>
            <a:r>
              <a:rPr lang="en-US" altLang="ko-KR" dirty="0">
                <a:sym typeface="Wingdings" panose="05000000000000000000" pitchFamily="2" charset="2"/>
              </a:rPr>
              <a:t>(Side constraint handle)</a:t>
            </a:r>
            <a:r>
              <a:rPr lang="ko-KR" altLang="en-US" dirty="0">
                <a:sym typeface="Wingdings" panose="05000000000000000000" pitchFamily="2" charset="2"/>
              </a:rPr>
              <a:t>이라고 부르는 연결점을 잡아 조정할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담겨있는 레이아웃을 </a:t>
            </a:r>
            <a:r>
              <a:rPr lang="ko-KR" altLang="en-US" b="1" dirty="0">
                <a:sym typeface="Wingdings" panose="05000000000000000000" pitchFamily="2" charset="2"/>
              </a:rPr>
              <a:t>부모 레이아웃</a:t>
            </a:r>
            <a:r>
              <a:rPr lang="ko-KR" altLang="en-US" dirty="0">
                <a:sym typeface="Wingdings" panose="05000000000000000000" pitchFamily="2" charset="2"/>
              </a:rPr>
              <a:t>이라 부르고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전체를 둘러싸고 있는 </a:t>
            </a:r>
            <a:r>
              <a:rPr lang="ko-KR" altLang="en-US" b="1" dirty="0" smtClean="0">
                <a:sym typeface="Wingdings" panose="05000000000000000000" pitchFamily="2" charset="2"/>
              </a:rPr>
              <a:t>경계선은 </a:t>
            </a:r>
            <a:r>
              <a:rPr lang="en-US" altLang="ko-KR" b="1" dirty="0">
                <a:sym typeface="Wingdings" panose="05000000000000000000" pitchFamily="2" charset="2"/>
              </a:rPr>
              <a:t>Target</a:t>
            </a:r>
            <a:r>
              <a:rPr lang="ko-KR" altLang="en-US" b="1" dirty="0">
                <a:sym typeface="Wingdings" panose="05000000000000000000" pitchFamily="2" charset="2"/>
              </a:rPr>
              <a:t>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버튼에는 동그란 점으로 표시된 </a:t>
            </a:r>
            <a:r>
              <a:rPr lang="en-US" altLang="ko-KR" dirty="0">
                <a:sym typeface="Wingdings" panose="05000000000000000000" pitchFamily="2" charset="2"/>
              </a:rPr>
              <a:t>4 </a:t>
            </a:r>
            <a:r>
              <a:rPr lang="ko-KR" altLang="en-US" dirty="0">
                <a:sym typeface="Wingdings" panose="05000000000000000000" pitchFamily="2" charset="2"/>
              </a:rPr>
              <a:t>개의 연결점이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꼭 필요한 연결 조건은 두 개면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3370299"/>
            <a:ext cx="5101156" cy="32138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14733" y="5369444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ym typeface="Wingdings" panose="05000000000000000000" pitchFamily="2" charset="2"/>
              </a:rPr>
              <a:t>Target</a:t>
            </a:r>
            <a:endParaRPr lang="ko-KR" altLang="en-US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1" y="3631300"/>
            <a:ext cx="1729890" cy="30711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4733" y="4167594"/>
            <a:ext cx="2534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연결점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Anchor </a:t>
            </a:r>
            <a:r>
              <a:rPr lang="en-US" altLang="ko-KR" sz="1400" b="1" dirty="0" smtClean="0"/>
              <a:t>point)</a:t>
            </a:r>
            <a:endParaRPr lang="en-US" altLang="ko-KR" sz="1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149397" y="4339953"/>
            <a:ext cx="465336" cy="190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1"/>
            <a:endCxn id="9" idx="3"/>
          </p:cNvCxnSpPr>
          <p:nvPr/>
        </p:nvCxnSpPr>
        <p:spPr>
          <a:xfrm flipH="1" flipV="1">
            <a:off x="2343171" y="5166863"/>
            <a:ext cx="271562" cy="3564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613281" y="5424209"/>
            <a:ext cx="2001452" cy="991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1"/>
          </p:cNvCxnSpPr>
          <p:nvPr/>
        </p:nvCxnSpPr>
        <p:spPr>
          <a:xfrm flipH="1">
            <a:off x="2063552" y="5523333"/>
            <a:ext cx="551181" cy="951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app: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layout_constraintBottom_toBottomOf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이것은 무슨 의미일까요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[@+id/button] Bottom</a:t>
            </a:r>
            <a:r>
              <a:rPr lang="ko-KR" altLang="en-US" dirty="0">
                <a:sym typeface="Wingdings" panose="05000000000000000000" pitchFamily="2" charset="2"/>
              </a:rPr>
              <a:t>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constraint(</a:t>
            </a:r>
            <a:r>
              <a:rPr lang="ko-KR" altLang="en-US" dirty="0" smtClean="0">
                <a:sym typeface="Wingdings" panose="05000000000000000000" pitchFamily="2" charset="2"/>
              </a:rPr>
              <a:t>제약조건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줄 것인데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그것은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right</a:t>
            </a:r>
            <a:r>
              <a:rPr lang="ko-KR" altLang="en-US" dirty="0" smtClean="0">
                <a:sym typeface="Wingdings" panose="05000000000000000000" pitchFamily="2" charset="2"/>
              </a:rPr>
              <a:t>이라는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parent 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아래쪽에 배치하라는 뜻입니다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조건도 만족해야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015881" y="4941168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5015881" y="4389031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15881" y="5493304"/>
            <a:ext cx="3528392" cy="3119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7294" y="3171740"/>
            <a:ext cx="394851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app:layout_constraintHorizontal_bias="0.75"</a:t>
            </a:r>
          </a:p>
          <a:p>
            <a:r>
              <a:rPr lang="en-US" altLang="ko-KR" sz="1400" dirty="0" smtClean="0"/>
              <a:t>app:layout_constraintVertical_bias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0.25"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90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2(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Attributes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화면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버튼을 옮기거나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</a:t>
            </a:r>
            <a:r>
              <a:rPr lang="ko-KR" altLang="en-US" b="1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bias</a:t>
            </a:r>
            <a:r>
              <a:rPr lang="ko-KR" altLang="en-US" b="1" dirty="0" smtClean="0">
                <a:sym typeface="Wingdings" panose="05000000000000000000" pitchFamily="2" charset="2"/>
              </a:rPr>
              <a:t>를 삭제 혹은 변경함으로 </a:t>
            </a:r>
            <a:r>
              <a:rPr lang="ko-KR" altLang="en-US" dirty="0" smtClean="0">
                <a:sym typeface="Wingdings" panose="05000000000000000000" pitchFamily="2" charset="2"/>
              </a:rPr>
              <a:t>코드와 디자인의 변화를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</a:p>
          <a:p>
            <a:r>
              <a:rPr lang="ko-KR" altLang="en-US" dirty="0" smtClean="0"/>
              <a:t>시작 화면에서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택하거나 안스 메뉴에서 </a:t>
            </a:r>
            <a:r>
              <a:rPr lang="en-US" altLang="ko-KR" dirty="0" smtClean="0"/>
              <a:t>[File]</a:t>
            </a:r>
            <a:r>
              <a:rPr lang="en-US" altLang="ko-KR" dirty="0" smtClean="0">
                <a:sym typeface="Wingdings" panose="05000000000000000000" pitchFamily="2" charset="2"/>
              </a:rPr>
              <a:t>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를 택하십시오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탭을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앱의 첫 화면과 그에 따른 소스코드가 기본으로 제공할 준비가 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디폴트로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[Phone and Tablet]</a:t>
            </a:r>
            <a:r>
              <a:rPr lang="ko-KR" altLang="en-US" dirty="0" smtClean="0">
                <a:sym typeface="Wingdings" panose="05000000000000000000" pitchFamily="2" charset="2"/>
              </a:rPr>
              <a:t>탭의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Empty Activit</a:t>
            </a:r>
            <a:r>
              <a:rPr lang="en-US" altLang="ko-KR" dirty="0" smtClean="0">
                <a:sym typeface="Wingdings" panose="05000000000000000000" pitchFamily="2" charset="2"/>
              </a:rPr>
              <a:t>y</a:t>
            </a:r>
            <a:r>
              <a:rPr lang="ko-KR" altLang="en-US" dirty="0" smtClean="0">
                <a:sym typeface="Wingdings" panose="05000000000000000000" pitchFamily="2" charset="2"/>
              </a:rPr>
              <a:t>가 선택된 상태이며</a:t>
            </a:r>
            <a:r>
              <a:rPr lang="en-US" altLang="ko-KR" dirty="0" smtClean="0">
                <a:sym typeface="Wingdings" panose="05000000000000000000" pitchFamily="2" charset="2"/>
              </a:rPr>
              <a:t>, [Next]</a:t>
            </a:r>
            <a:r>
              <a:rPr lang="ko-KR" altLang="en-US" dirty="0" smtClean="0">
                <a:sym typeface="Wingdings" panose="05000000000000000000" pitchFamily="2" charset="2"/>
              </a:rPr>
              <a:t>버튼으로 계속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15" y="3263215"/>
            <a:ext cx="4615497" cy="322880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60096" y="3666621"/>
            <a:ext cx="1584176" cy="2664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56240" y="4592907"/>
            <a:ext cx="1296144" cy="114034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946345" y="-589697"/>
            <a:ext cx="1728192" cy="602117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(layout)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 즉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 파일 </a:t>
            </a:r>
            <a:r>
              <a:rPr lang="en-US" altLang="ko-KR" dirty="0">
                <a:sym typeface="Wingdings" panose="05000000000000000000" pitchFamily="2" charset="2"/>
              </a:rPr>
              <a:t>– activity_main.xml</a:t>
            </a:r>
            <a:r>
              <a:rPr lang="ko-KR" altLang="en-US" dirty="0">
                <a:sym typeface="Wingdings" panose="05000000000000000000" pitchFamily="2" charset="2"/>
              </a:rPr>
              <a:t> 수정해서도 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127448" y="5157192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27448" y="5682845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802329" y="-733713"/>
            <a:ext cx="1728192" cy="63092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b="1" dirty="0">
                <a:sym typeface="Wingdings" panose="05000000000000000000" pitchFamily="2" charset="2"/>
              </a:rPr>
              <a:t>새로운 프로젝트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"Empty Activity"</a:t>
            </a:r>
            <a:r>
              <a:rPr lang="ko-KR" altLang="en-US" dirty="0">
                <a:sym typeface="Wingdings" panose="05000000000000000000" pitchFamily="2" charset="2"/>
              </a:rPr>
              <a:t>로 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이름은 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Hu013ConstraintLayout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으로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Package name</a:t>
            </a:r>
            <a:r>
              <a:rPr lang="ko-KR" altLang="en-US" dirty="0">
                <a:sym typeface="Wingdings" panose="05000000000000000000" pitchFamily="2" charset="2"/>
              </a:rPr>
              <a:t>은 자동으로 </a:t>
            </a:r>
            <a:r>
              <a:rPr lang="ko-KR" altLang="en-US" dirty="0" smtClean="0">
                <a:sym typeface="Wingdings" panose="05000000000000000000" pitchFamily="2" charset="2"/>
              </a:rPr>
              <a:t>입력되지만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수정하여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org.joy.layout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</a:t>
            </a:r>
            <a:r>
              <a:rPr lang="ko-KR" altLang="en-US" dirty="0" smtClean="0">
                <a:sym typeface="Wingdings" panose="05000000000000000000" pitchFamily="2" charset="2"/>
              </a:rPr>
              <a:t>은 여러분의 폴더에 맞게 입력하십시오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대부분 다음과 비슷할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C</a:t>
            </a:r>
            <a:r>
              <a:rPr lang="en-US" altLang="ko-KR" b="1" dirty="0">
                <a:sym typeface="Wingdings" panose="05000000000000000000" pitchFamily="2" charset="2"/>
              </a:rPr>
              <a:t>:\</a:t>
            </a:r>
            <a:r>
              <a:rPr lang="en-US" altLang="ko-KR" b="1" dirty="0" smtClean="0">
                <a:sym typeface="Wingdings" panose="05000000000000000000" pitchFamily="2" charset="2"/>
              </a:rPr>
              <a:t>GitHub\HuStarASx\Joy\Hu013ConstraintLayout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/>
              <a:t>Language: </a:t>
            </a:r>
            <a:r>
              <a:rPr lang="en-US" altLang="ko-KR" b="1" dirty="0">
                <a:solidFill>
                  <a:srgbClr val="C00000"/>
                </a:solidFill>
              </a:rPr>
              <a:t>Java</a:t>
            </a:r>
            <a:r>
              <a:rPr lang="en-US" altLang="ko-KR" b="1" dirty="0"/>
              <a:t> (not Kotlin – default) </a:t>
            </a:r>
            <a:br>
              <a:rPr lang="en-US" altLang="ko-KR" b="1" dirty="0"/>
            </a:b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Minimum API Level </a:t>
            </a:r>
            <a:r>
              <a:rPr lang="ko-KR" altLang="en-US" dirty="0"/>
              <a:t>항목은 어느 </a:t>
            </a:r>
            <a:r>
              <a:rPr lang="en-US" altLang="ko-KR" dirty="0"/>
              <a:t>OS</a:t>
            </a:r>
            <a:r>
              <a:rPr lang="ko-KR" altLang="en-US" dirty="0"/>
              <a:t>단말까지 지원할 것인가를 지정하기 위한 것입니다</a:t>
            </a:r>
            <a:r>
              <a:rPr lang="en-US" altLang="ko-KR" dirty="0"/>
              <a:t>.  OS </a:t>
            </a:r>
            <a:r>
              <a:rPr lang="ko-KR" altLang="en-US" dirty="0"/>
              <a:t>버전이 높을수록 최신 단말이지만</a:t>
            </a:r>
            <a:r>
              <a:rPr lang="en-US" altLang="ko-KR" dirty="0"/>
              <a:t>, </a:t>
            </a:r>
            <a:r>
              <a:rPr lang="ko-KR" altLang="en-US" dirty="0"/>
              <a:t>여러분이 만든 앱을 최대한 많은 사람들이 사용하게 하려면 </a:t>
            </a:r>
            <a:r>
              <a:rPr lang="ko-KR" altLang="en-US" b="1" dirty="0"/>
              <a:t>낮은 버전까지 지원하게 만드는 것이 좋습니다</a:t>
            </a:r>
            <a:r>
              <a:rPr lang="en-US" altLang="ko-KR" dirty="0"/>
              <a:t>.  </a:t>
            </a:r>
            <a:r>
              <a:rPr lang="ko-KR" altLang="en-US" dirty="0"/>
              <a:t>우리는 다음 설정으로 진행합니다</a:t>
            </a:r>
            <a:r>
              <a:rPr lang="en-US" altLang="ko-KR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b="1" dirty="0"/>
              <a:t>Minimum 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파일 즉 </a:t>
            </a: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7582826" y="4773511"/>
            <a:ext cx="184212" cy="583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948684" y="4760825"/>
            <a:ext cx="342507" cy="5959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04" y="1258751"/>
            <a:ext cx="7272808" cy="539618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284388" y="1388207"/>
            <a:ext cx="144016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981132" y="1568227"/>
            <a:ext cx="864096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84388" y="4149080"/>
            <a:ext cx="1955628" cy="5040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7743" y="4022161"/>
            <a:ext cx="2808312" cy="7386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"</a:t>
            </a:r>
            <a:r>
              <a:rPr lang="en-US" altLang="ko-KR" sz="1400" dirty="0"/>
              <a:t>Hello World" TextView</a:t>
            </a:r>
            <a:r>
              <a:rPr lang="ko-KR" altLang="en-US" sz="1400" dirty="0"/>
              <a:t>는</a:t>
            </a:r>
            <a:br>
              <a:rPr lang="ko-KR" altLang="en-US" sz="1400" dirty="0"/>
            </a:br>
            <a:r>
              <a:rPr lang="en-US" altLang="ko-KR" sz="1400" dirty="0" err="1" smtClean="0"/>
              <a:t>ContraintLayout</a:t>
            </a:r>
            <a:r>
              <a:rPr lang="ko-KR" altLang="en-US" sz="1400" dirty="0" smtClean="0"/>
              <a:t>을 사용하여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표시된 것을 관찰할 </a:t>
            </a:r>
            <a:r>
              <a:rPr lang="ko-KR" altLang="en-US" sz="1400" dirty="0"/>
              <a:t>수 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719736" y="4401108"/>
            <a:ext cx="55894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아래와 같고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둘 </a:t>
            </a:r>
            <a:r>
              <a:rPr lang="ko-KR" altLang="en-US" dirty="0">
                <a:sym typeface="Wingdings" panose="05000000000000000000" pitchFamily="2" charset="2"/>
              </a:rPr>
              <a:t>다 같이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87" y="3189942"/>
            <a:ext cx="4030234" cy="34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074" y="2276871"/>
            <a:ext cx="2961813" cy="44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예를 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en-US" altLang="ko-KR" dirty="0">
                <a:sym typeface="Wingdings" panose="05000000000000000000" pitchFamily="2" charset="2"/>
              </a:rPr>
              <a:t>Upper Right</a:t>
            </a:r>
            <a:r>
              <a:rPr lang="ko-KR" altLang="en-US" dirty="0">
                <a:sym typeface="Wingdings" panose="05000000000000000000" pitchFamily="2" charset="2"/>
              </a:rPr>
              <a:t>로 각각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25%, 75%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치우치게 </a:t>
            </a:r>
            <a:r>
              <a:rPr lang="ko-KR" altLang="en-US" dirty="0">
                <a:sym typeface="Wingdings" panose="05000000000000000000" pitchFamily="2" charset="2"/>
              </a:rPr>
              <a:t>배치하면 아래와 같고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 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정확한 </a:t>
            </a:r>
            <a:r>
              <a:rPr lang="ko-KR" altLang="en-US" dirty="0">
                <a:sym typeface="Wingdings" panose="05000000000000000000" pitchFamily="2" charset="2"/>
              </a:rPr>
              <a:t>값을 수치로 설정하려면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 </a:t>
            </a:r>
            <a:r>
              <a:rPr lang="en-US" altLang="ko-KR" dirty="0">
                <a:sym typeface="Wingdings" panose="05000000000000000000" pitchFamily="2" charset="2"/>
              </a:rPr>
              <a:t>All Attributes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layout_constraints </a:t>
            </a:r>
            <a:r>
              <a:rPr lang="ko-KR" altLang="en-US" dirty="0">
                <a:sym typeface="Wingdings" panose="05000000000000000000" pitchFamily="2" charset="2"/>
              </a:rPr>
              <a:t>속성의 </a:t>
            </a:r>
            <a:r>
              <a:rPr lang="en-US" altLang="ko-KR" dirty="0">
                <a:sym typeface="Wingdings" panose="05000000000000000000" pitchFamily="2" charset="2"/>
              </a:rPr>
              <a:t>pull-down </a:t>
            </a:r>
            <a:r>
              <a:rPr lang="ko-KR" altLang="en-US" dirty="0" smtClean="0">
                <a:sym typeface="Wingdings" panose="05000000000000000000" pitchFamily="2" charset="2"/>
              </a:rPr>
              <a:t>메뉴에서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값을 입력하면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45" y="2026530"/>
            <a:ext cx="4486652" cy="445990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136560" y="2420888"/>
            <a:ext cx="6480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136560" y="4797152"/>
            <a:ext cx="648072" cy="2852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83832" y="5301208"/>
            <a:ext cx="2808312" cy="9541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[Button]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ConstraintsLayout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으로 놓여져 있을 때에만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layout_con</a:t>
            </a:r>
            <a:r>
              <a:rPr lang="en-US" altLang="ko-KR" sz="1400" dirty="0" smtClean="0"/>
              <a:t>...bias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설정을 입력할 수 있습니다</a:t>
            </a:r>
            <a:endParaRPr lang="en-US" altLang="ko-KR" sz="1400" dirty="0"/>
          </a:p>
        </p:txBody>
      </p:sp>
      <p:cxnSp>
        <p:nvCxnSpPr>
          <p:cNvPr id="10" name="꺾인 연결선 9"/>
          <p:cNvCxnSpPr>
            <a:endCxn id="20" idx="2"/>
          </p:cNvCxnSpPr>
          <p:nvPr/>
        </p:nvCxnSpPr>
        <p:spPr>
          <a:xfrm rot="10800000" flipV="1">
            <a:off x="5987988" y="5082435"/>
            <a:ext cx="5472608" cy="1172879"/>
          </a:xfrm>
          <a:prstGeom prst="bentConnector4">
            <a:avLst>
              <a:gd name="adj1" fmla="val -335"/>
              <a:gd name="adj2" fmla="val 128614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9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00808"/>
            <a:ext cx="5383232" cy="47957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47728" y="2636913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99856" y="3499267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3000" y="4941168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85" y="1702087"/>
            <a:ext cx="4763743" cy="3535641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256240" y="4778215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16280" y="2592079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05756" y="3186548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9250" y="5405464"/>
            <a:ext cx="475927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텍스트뷰 안에 있는 </a:t>
            </a:r>
            <a:r>
              <a:rPr lang="en-US" altLang="ko-KR" sz="1400" dirty="0" smtClean="0">
                <a:sym typeface="Wingdings" panose="05000000000000000000" pitchFamily="2" charset="2"/>
              </a:rPr>
              <a:t>Text </a:t>
            </a:r>
            <a:r>
              <a:rPr lang="ko-KR" altLang="en-US" sz="1400" dirty="0" smtClean="0">
                <a:sym typeface="Wingdings" panose="05000000000000000000" pitchFamily="2" charset="2"/>
              </a:rPr>
              <a:t>자체도 정 가운데에 위치하게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하려면 어떻게 하면 좋을까요</a:t>
            </a:r>
            <a:r>
              <a:rPr lang="en-US" altLang="ko-KR" sz="1400" dirty="0" smtClean="0">
                <a:sym typeface="Wingdings" panose="05000000000000000000" pitchFamily="2" charset="2"/>
              </a:rPr>
              <a:t>?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ym typeface="Wingdings" panose="05000000000000000000" pitchFamily="2" charset="2"/>
              </a:rPr>
              <a:t>gravity</a:t>
            </a:r>
            <a:r>
              <a:rPr lang="ko-KR" altLang="en-US" sz="1400" dirty="0">
                <a:sym typeface="Wingdings" panose="05000000000000000000" pitchFamily="2" charset="2"/>
              </a:rPr>
              <a:t>속성을 </a:t>
            </a:r>
            <a:r>
              <a:rPr lang="en-US" altLang="ko-KR" sz="1400" dirty="0">
                <a:sym typeface="Wingdings" panose="05000000000000000000" pitchFamily="2" charset="2"/>
              </a:rPr>
              <a:t>center </a:t>
            </a:r>
            <a:r>
              <a:rPr lang="ko-KR" altLang="en-US" sz="1400" dirty="0">
                <a:sym typeface="Wingdings" panose="05000000000000000000" pitchFamily="2" charset="2"/>
              </a:rPr>
              <a:t>로 </a:t>
            </a:r>
            <a:r>
              <a:rPr lang="ko-KR" altLang="en-US" sz="1400" dirty="0" smtClean="0">
                <a:sym typeface="Wingdings" panose="05000000000000000000" pitchFamily="2" charset="2"/>
              </a:rPr>
              <a:t>설정합니다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아래 세 경우들을 연습해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 조건이 표시되는 세 경우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구불구불한 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꺾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dirty="0">
                <a:sym typeface="Wingdings" panose="05000000000000000000" pitchFamily="2" charset="2"/>
              </a:rPr>
              <a:t>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직선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들을 클릭함으로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구불구불한 </a:t>
            </a:r>
            <a:r>
              <a:rPr lang="ko-KR" altLang="en-US" b="1" dirty="0" smtClean="0">
                <a:sym typeface="Wingdings" panose="05000000000000000000" pitchFamily="2" charset="2"/>
              </a:rPr>
              <a:t>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부모 여유 공간</a:t>
            </a:r>
            <a:r>
              <a:rPr lang="en-US" altLang="ko-KR" dirty="0" smtClean="0">
                <a:sym typeface="Wingdings" panose="05000000000000000000" pitchFamily="2" charset="2"/>
              </a:rPr>
              <a:t>(available space) </a:t>
            </a:r>
            <a:r>
              <a:rPr lang="ko-KR" altLang="en-US" dirty="0" smtClean="0">
                <a:sym typeface="Wingdings" panose="05000000000000000000" pitchFamily="2" charset="2"/>
              </a:rPr>
              <a:t>채우기를 표시함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꺾</a:t>
            </a:r>
            <a:r>
              <a:rPr lang="ko-KR" altLang="en-US" b="1" dirty="0" smtClean="0">
                <a:sym typeface="Wingdings" panose="05000000000000000000" pitchFamily="2" charset="2"/>
              </a:rPr>
              <a:t>은 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내용을 채우기를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 smtClean="0">
                <a:sym typeface="Wingdings" panose="05000000000000000000" pitchFamily="2" charset="2"/>
              </a:rPr>
              <a:t>의 값은 </a:t>
            </a:r>
            <a:r>
              <a:rPr lang="en-US" altLang="ko-KR" dirty="0" err="1" smtClean="0">
                <a:sym typeface="Wingdings" panose="05000000000000000000" pitchFamily="2" charset="2"/>
              </a:rPr>
              <a:t>wrap_constraint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 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직선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 크기를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and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값은 지정한 값으로 설정 됨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9" y="1656324"/>
            <a:ext cx="2854011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656324"/>
            <a:ext cx="2865577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10" y="1658867"/>
            <a:ext cx="2824092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1703512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838990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951615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8" y="2426957"/>
            <a:ext cx="5409610" cy="416123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4655840" y="2996952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47541" y="2215897"/>
            <a:ext cx="1088760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부모</a:t>
            </a:r>
            <a:r>
              <a:rPr lang="en-US" altLang="ko-KR" sz="1200" dirty="0" smtClean="0">
                <a:sym typeface="Wingdings" panose="05000000000000000000" pitchFamily="2" charset="2"/>
              </a:rPr>
              <a:t>(parent)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2351584" y="2492896"/>
            <a:ext cx="2" cy="57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740192" y="2471450"/>
            <a:ext cx="87235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view</a:t>
            </a:r>
            <a:br>
              <a:rPr lang="en-US" altLang="ko-KR" sz="1200" dirty="0" smtClean="0">
                <a:sym typeface="Wingdings" panose="05000000000000000000" pitchFamily="2" charset="2"/>
              </a:rPr>
            </a:br>
            <a:r>
              <a:rPr lang="en-US" altLang="ko-KR" sz="1200" dirty="0" smtClean="0">
                <a:sym typeface="Wingdings" panose="05000000000000000000" pitchFamily="2" charset="2"/>
              </a:rPr>
              <a:t>inspector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935760" y="5484658"/>
            <a:ext cx="1152127" cy="17634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34599" y="3704805"/>
            <a:ext cx="1612942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</a:t>
            </a:r>
            <a:r>
              <a:rPr lang="ko-KR" altLang="en-US" sz="1200" dirty="0">
                <a:sym typeface="Wingdings" panose="05000000000000000000" pitchFamily="2" charset="2"/>
              </a:rPr>
              <a:t>왼</a:t>
            </a:r>
            <a:r>
              <a:rPr lang="ko-KR" altLang="en-US" sz="1200" dirty="0" smtClean="0">
                <a:sym typeface="Wingdings" panose="05000000000000000000" pitchFamily="2" charset="2"/>
              </a:rPr>
              <a:t>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1957468" y="6081031"/>
            <a:ext cx="1757212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아래쪽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11044" y="571577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35" idx="3"/>
          </p:cNvCxnSpPr>
          <p:nvPr/>
        </p:nvCxnSpPr>
        <p:spPr>
          <a:xfrm flipV="1">
            <a:off x="3743365" y="4149080"/>
            <a:ext cx="192395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3"/>
          </p:cNvCxnSpPr>
          <p:nvPr/>
        </p:nvCxnSpPr>
        <p:spPr>
          <a:xfrm flipV="1">
            <a:off x="3743365" y="4313365"/>
            <a:ext cx="624443" cy="51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09244" y="4211215"/>
            <a:ext cx="534121" cy="30777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bias</a:t>
            </a:r>
            <a:endParaRPr lang="ko-KR" altLang="en-US" sz="14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오른쪽 대괄호 65"/>
          <p:cNvSpPr/>
          <p:nvPr/>
        </p:nvSpPr>
        <p:spPr>
          <a:xfrm>
            <a:off x="2930135" y="4875822"/>
            <a:ext cx="136007" cy="1620707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대괄호 67"/>
          <p:cNvSpPr/>
          <p:nvPr/>
        </p:nvSpPr>
        <p:spPr>
          <a:xfrm rot="5400000">
            <a:off x="1301756" y="3803051"/>
            <a:ext cx="149629" cy="871004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8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이제 앱의 프로젝트 이름을 지정할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글자는 </a:t>
            </a:r>
            <a:r>
              <a:rPr lang="ko-KR" altLang="en-US" b="1" dirty="0" smtClean="0">
                <a:sym typeface="Wingdings" panose="05000000000000000000" pitchFamily="2" charset="2"/>
              </a:rPr>
              <a:t>대문자</a:t>
            </a:r>
            <a:r>
              <a:rPr lang="ko-KR" altLang="en-US" dirty="0" smtClean="0">
                <a:sym typeface="Wingdings" panose="05000000000000000000" pitchFamily="2" charset="2"/>
              </a:rPr>
              <a:t>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Project Name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Hu012HelloButton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Package name</a:t>
            </a:r>
            <a:r>
              <a:rPr lang="ko-KR" altLang="en-US" dirty="0" smtClean="0">
                <a:sym typeface="Wingdings" panose="05000000000000000000" pitchFamily="2" charset="2"/>
              </a:rPr>
              <a:t>은 자동으로 입력됩니다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h</a:t>
            </a:r>
            <a:r>
              <a:rPr lang="en-US" altLang="ko-KR" b="1" dirty="0" smtClean="0">
                <a:sym typeface="Wingdings" panose="05000000000000000000" pitchFamily="2" charset="2"/>
              </a:rPr>
              <a:t>u012, button </a:t>
            </a:r>
            <a:r>
              <a:rPr lang="ko-KR" altLang="en-US" b="1" dirty="0" smtClean="0">
                <a:sym typeface="Wingdings" panose="05000000000000000000" pitchFamily="2" charset="2"/>
              </a:rPr>
              <a:t>부분을 삭제하여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org.joy.hello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앱을 구분하는 고유한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이름은 전 세계에서 만들어지는 앱과 중복되지 않는 유일한 이름이어야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ko-KR" altLang="en-US" b="1" dirty="0" smtClean="0">
                <a:sym typeface="Wingdings" panose="05000000000000000000" pitchFamily="2" charset="2"/>
              </a:rPr>
              <a:t>소문자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Location: folder to save this app project, </a:t>
            </a:r>
            <a:r>
              <a:rPr lang="ko-KR" altLang="en-US" dirty="0" smtClean="0">
                <a:sym typeface="Wingdings" panose="05000000000000000000" pitchFamily="2" charset="2"/>
              </a:rPr>
              <a:t>대부분은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C:\</a:t>
            </a:r>
            <a:r>
              <a:rPr lang="en-US" altLang="ko-KR" dirty="0" smtClean="0">
                <a:sym typeface="Wingdings" panose="05000000000000000000" pitchFamily="2" charset="2"/>
              </a:rPr>
              <a:t>GitHub\HuStarASx\joy\Hu012HelloButton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Language: </a:t>
            </a:r>
            <a:r>
              <a:rPr lang="en-US" altLang="ko-KR" b="1" dirty="0" smtClean="0">
                <a:solidFill>
                  <a:srgbClr val="C00000"/>
                </a:solidFill>
              </a:rPr>
              <a:t>Java</a:t>
            </a:r>
            <a:r>
              <a:rPr lang="en-US" altLang="ko-KR" b="1" dirty="0" smtClean="0"/>
              <a:t> (not Kotlin – default) 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Minimum API Level </a:t>
            </a:r>
            <a:r>
              <a:rPr lang="ko-KR" altLang="en-US" dirty="0" smtClean="0"/>
              <a:t>항목은 어느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단말까지 지원할 것인가를 지정하기 위한 것입니다</a:t>
            </a:r>
            <a:r>
              <a:rPr lang="en-US" altLang="ko-KR" dirty="0" smtClean="0"/>
              <a:t>.  OS </a:t>
            </a:r>
            <a:r>
              <a:rPr lang="ko-KR" altLang="en-US" dirty="0" smtClean="0"/>
              <a:t>버전이 높을수록 최신 단말이지만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여러분이 만든 앱을 최대한 많은 사람들이 사용하게 하려면 </a:t>
            </a:r>
            <a:r>
              <a:rPr lang="ko-KR" altLang="en-US" b="1" dirty="0" smtClean="0"/>
              <a:t>낮은 버전까지 지원하게 만드는 것이 좋습니다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우리는 다음 설정으로 진행합니다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 </a:t>
            </a:r>
            <a:r>
              <a:rPr lang="en-US" altLang="ko-KR" b="1" dirty="0" smtClean="0"/>
              <a:t>Minimum </a:t>
            </a:r>
            <a:r>
              <a:rPr lang="en-US" altLang="ko-KR" b="1" dirty="0"/>
              <a:t>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구불구불한 선은 뷰의 크기를 </a:t>
            </a:r>
            <a:r>
              <a:rPr lang="en-US" altLang="ko-KR" dirty="0" err="1" smtClean="0">
                <a:sym typeface="Wingdings" panose="05000000000000000000" pitchFamily="2" charset="2"/>
              </a:rPr>
              <a:t>match_constraint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(Constraint)</a:t>
            </a:r>
            <a:r>
              <a:rPr lang="ko-KR" altLang="en-US" dirty="0" smtClean="0">
                <a:sym typeface="Wingdings" panose="05000000000000000000" pitchFamily="2" charset="2"/>
              </a:rPr>
              <a:t>를 이용해 부모 레이아웃의 여유 공간을 채우는 방식으로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3" y="2420888"/>
            <a:ext cx="5034233" cy="407564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007769" y="558924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12" y="2420888"/>
            <a:ext cx="5992317" cy="41764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842644" y="6043181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570345" y="3082718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152625" y="3596607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오른쪽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601905" y="3009109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161434" y="2685369"/>
            <a:ext cx="1152127" cy="3237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46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문제는 코딩으로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편집하면서 레이아웃을 배우도록 하겠습니다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이러한 코딩이 익숙해지면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코딩으로 만들어내고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출력 확인을 위해서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72" y="2044860"/>
            <a:ext cx="2248095" cy="3924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20" y="3404444"/>
            <a:ext cx="4536504" cy="25791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39961" y="607049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Landscape Display Mode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34480" y="6084004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Portrait Display 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6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안스 화면을 구성하고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Landscape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버튼을 가운데에 배치하고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key=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en-US" altLang="ko-KR" dirty="0" smtClean="0">
                <a:sym typeface="Wingdings" panose="05000000000000000000" pitchFamily="2" charset="2"/>
              </a:rPr>
              <a:t>, value=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81930"/>
            <a:ext cx="9107611" cy="465442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199456" y="3645024"/>
            <a:ext cx="2160240" cy="144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99456" y="4077072"/>
            <a:ext cx="2160240" cy="1681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39730" y="3527430"/>
            <a:ext cx="1396630" cy="523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55840" y="220486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14310" y="1215305"/>
            <a:ext cx="3354098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3"/>
            <a:endCxn id="10" idx="3"/>
          </p:cNvCxnSpPr>
          <p:nvPr/>
        </p:nvCxnSpPr>
        <p:spPr>
          <a:xfrm flipH="1">
            <a:off x="4943872" y="1374300"/>
            <a:ext cx="4824536" cy="974580"/>
          </a:xfrm>
          <a:prstGeom prst="bentConnector3">
            <a:avLst>
              <a:gd name="adj1" fmla="val -4738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996698" y="3527430"/>
            <a:ext cx="179889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Pick a resource</a:t>
            </a:r>
          </a:p>
          <a:p>
            <a:r>
              <a:rPr lang="ko-KR" altLang="en-US" sz="1400" dirty="0" smtClean="0"/>
              <a:t>버튼을 사용하십시오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408368" y="364502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77156" y="1563940"/>
            <a:ext cx="4411332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3" idx="3"/>
            <a:endCxn id="21" idx="0"/>
          </p:cNvCxnSpPr>
          <p:nvPr/>
        </p:nvCxnSpPr>
        <p:spPr>
          <a:xfrm>
            <a:off x="10488488" y="1722935"/>
            <a:ext cx="407655" cy="1804495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1"/>
            <a:endCxn id="22" idx="3"/>
          </p:cNvCxnSpPr>
          <p:nvPr/>
        </p:nvCxnSpPr>
        <p:spPr>
          <a:xfrm flipH="1">
            <a:off x="9696400" y="3789040"/>
            <a:ext cx="300298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5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참고하여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>
                <a:sym typeface="Wingdings" panose="05000000000000000000" pitchFamily="2" charset="2"/>
              </a:rPr>
              <a:t>버튼을</a:t>
            </a:r>
            <a:r>
              <a:rPr lang="ko-KR" altLang="en-US" dirty="0" smtClean="0">
                <a:sym typeface="Wingdings" panose="05000000000000000000" pitchFamily="2" charset="2"/>
              </a:rPr>
              <a:t> 직접 입력하여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코드가 끝나는데 새롭게 </a:t>
            </a:r>
            <a:r>
              <a:rPr lang="en-US" altLang="ko-KR" b="1" dirty="0" smtClean="0">
                <a:sym typeface="Wingdings" panose="05000000000000000000" pitchFamily="2" charset="2"/>
              </a:rPr>
              <a:t>&lt;Button      </a:t>
            </a:r>
            <a:r>
              <a:rPr lang="ko-KR" altLang="en-US" b="1" dirty="0" smtClean="0">
                <a:sym typeface="Wingdings" panose="05000000000000000000" pitchFamily="2" charset="2"/>
              </a:rPr>
              <a:t>까지 입력하고 </a:t>
            </a:r>
            <a:r>
              <a:rPr lang="en-US" altLang="ko-KR" b="1" dirty="0" smtClean="0">
                <a:sym typeface="Wingdings" panose="05000000000000000000" pitchFamily="2" charset="2"/>
              </a:rPr>
              <a:t>Enter</a:t>
            </a:r>
            <a:r>
              <a:rPr lang="ko-KR" altLang="en-US" b="1" dirty="0" smtClean="0">
                <a:sym typeface="Wingdings" panose="05000000000000000000" pitchFamily="2" charset="2"/>
              </a:rPr>
              <a:t>를 입력하면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무엇을 입력할지 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Code 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이용하면 빠르게 입력할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키워드를 입력해보세요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id, height, width</a:t>
            </a:r>
            <a:r>
              <a:rPr lang="ko-KR" altLang="en-US" dirty="0" smtClean="0">
                <a:sym typeface="Wingdings" panose="05000000000000000000" pitchFamily="2" charset="2"/>
              </a:rPr>
              <a:t>등 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276872"/>
            <a:ext cx="3635055" cy="308636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60449" y="4221088"/>
            <a:ext cx="3178201" cy="8023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버튼의 </a:t>
            </a: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를 설정하기 위해 </a:t>
            </a:r>
            <a:r>
              <a:rPr lang="en-US" altLang="ko-KR" dirty="0">
                <a:sym typeface="Wingdings" panose="05000000000000000000" pitchFamily="2" charset="2"/>
              </a:rPr>
              <a:t>string.xml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Project</a:t>
            </a:r>
            <a:r>
              <a:rPr lang="ko-KR" altLang="en-US" dirty="0">
                <a:sym typeface="Wingdings" panose="05000000000000000000" pitchFamily="2" charset="2"/>
              </a:rPr>
              <a:t>창에서 찾아가보세요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[app][res][values]string.xml 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찾아 더블 클릭하여 편집 창을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OK]</a:t>
            </a:r>
            <a:r>
              <a:rPr lang="ko-KR" altLang="en-US" dirty="0">
                <a:sym typeface="Wingdings" panose="05000000000000000000" pitchFamily="2" charset="2"/>
              </a:rPr>
              <a:t>참조해서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"Cancel"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"Help"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추가해 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파일로 돌아와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입력하면</a:t>
            </a:r>
            <a:r>
              <a:rPr lang="en-US" altLang="ko-KR" dirty="0" smtClean="0">
                <a:sym typeface="Wingdings" panose="05000000000000000000" pitchFamily="2" charset="2"/>
              </a:rPr>
              <a:t>, list</a:t>
            </a:r>
            <a:r>
              <a:rPr lang="ko-KR" altLang="en-US" dirty="0" smtClean="0">
                <a:sym typeface="Wingdings" panose="05000000000000000000" pitchFamily="2" charset="2"/>
              </a:rPr>
              <a:t>가 나오면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Cancel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140187"/>
            <a:ext cx="7018628" cy="28729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66871" y="2932275"/>
            <a:ext cx="309634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47729" y="2116854"/>
            <a:ext cx="864096" cy="3113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4221088"/>
            <a:ext cx="6721422" cy="241574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91944" y="6093296"/>
            <a:ext cx="2088232" cy="2233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264352" y="4901498"/>
            <a:ext cx="864096" cy="32770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27848" y="1664945"/>
            <a:ext cx="5328592" cy="4519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3"/>
            <a:endCxn id="10" idx="3"/>
          </p:cNvCxnSpPr>
          <p:nvPr/>
        </p:nvCxnSpPr>
        <p:spPr>
          <a:xfrm flipH="1">
            <a:off x="7680176" y="1890899"/>
            <a:ext cx="2376264" cy="4314075"/>
          </a:xfrm>
          <a:prstGeom prst="bentConnector3">
            <a:avLst>
              <a:gd name="adj1" fmla="val -962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오른쪽에 배치하는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작성하면서 디자인을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="@+id/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End_toEndOf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Bottom_toBottomOf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Top_toTopOf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0.9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   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Vertical_bias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= 0.9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3140968"/>
            <a:ext cx="3312368" cy="1819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50" y="3037222"/>
            <a:ext cx="7559695" cy="348264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007768" y="5517232"/>
            <a:ext cx="3672408" cy="10026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Constraint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"Chain"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기능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옆에 배치하려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앞에서 </a:t>
            </a:r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붙인 것처럼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b="1" dirty="0" smtClean="0">
                <a:sym typeface="Wingdings" panose="05000000000000000000" pitchFamily="2" charset="2"/>
              </a:rPr>
              <a:t>[OK]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[Cancel]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에 붙여야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End_toStartOf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= "@+id/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102838"/>
            <a:ext cx="9274344" cy="43895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983432" y="328498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87488" y="3356992"/>
            <a:ext cx="3744416" cy="1656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[Cancel] </a:t>
            </a:r>
            <a:r>
              <a:rPr lang="ko-KR" altLang="en-US" dirty="0" smtClean="0">
                <a:sym typeface="Wingdings" panose="05000000000000000000" pitchFamily="2" charset="2"/>
              </a:rPr>
              <a:t>버튼 사이의 </a:t>
            </a:r>
            <a:r>
              <a:rPr lang="ko-KR" altLang="en-US" b="1" dirty="0" smtClean="0">
                <a:sym typeface="Wingdings" panose="05000000000000000000" pitchFamily="2" charset="2"/>
              </a:rPr>
              <a:t>연결 모양 다음과 같이 나온다면 버그가 있는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 </a:t>
            </a:r>
            <a:r>
              <a:rPr lang="ko-KR" altLang="en-US" dirty="0">
                <a:sym typeface="Wingdings" panose="05000000000000000000" pitchFamily="2" charset="2"/>
              </a:rPr>
              <a:t>버튼 사이의 </a:t>
            </a:r>
            <a:r>
              <a:rPr lang="ko-KR" altLang="en-US" b="1" dirty="0">
                <a:sym typeface="Wingdings" panose="05000000000000000000" pitchFamily="2" charset="2"/>
              </a:rPr>
              <a:t>연결 </a:t>
            </a:r>
            <a:r>
              <a:rPr lang="ko-KR" altLang="en-US" b="1" dirty="0" smtClean="0">
                <a:sym typeface="Wingdings" panose="05000000000000000000" pitchFamily="2" charset="2"/>
              </a:rPr>
              <a:t>모양이 아래와 같이 </a:t>
            </a:r>
            <a:r>
              <a:rPr lang="en-US" altLang="ko-KR" b="1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처럼 나와야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무엇이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잘 생각하면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해결할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힌트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코드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쪽의 답을 보기 전에 해결해 보시죠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343472" y="3717032"/>
            <a:ext cx="5402693" cy="1142639"/>
            <a:chOff x="1343472" y="1782305"/>
            <a:chExt cx="5402693" cy="11426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472" y="1782305"/>
              <a:ext cx="5402693" cy="114263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575720" y="1903902"/>
              <a:ext cx="7008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  <a:sym typeface="Wingdings" panose="05000000000000000000" pitchFamily="2" charset="2"/>
                </a:rPr>
                <a:t>Chain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72" y="1636132"/>
            <a:ext cx="5417294" cy="11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 그림에서 힌트를 얻을 수 있듯이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대한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가 두 개가 있어서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app:layout_constraintEnd_toStartOf="@+id/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한 개를 삭제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어느 것을 삭제할까요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parent</a:t>
            </a:r>
            <a:r>
              <a:rPr lang="ko-KR" altLang="en-US" dirty="0" smtClean="0">
                <a:sym typeface="Wingdings" panose="05000000000000000000" pitchFamily="2" charset="2"/>
              </a:rPr>
              <a:t>쪽을 삭제하면 다음과 같은 결과를 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app:layout_constraintEnd_toEndOf="parent"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700808"/>
            <a:ext cx="4626705" cy="1008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7" y="4581128"/>
            <a:ext cx="4626705" cy="1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 버튼을 이제 서로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묶이게 되었는데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ko-KR" altLang="en-US" dirty="0" smtClean="0">
                <a:sym typeface="Wingdings" panose="05000000000000000000" pitchFamily="2" charset="2"/>
              </a:rPr>
              <a:t>세 스타일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spread,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, packed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b="1" dirty="0" err="1">
                <a:sym typeface="Wingdings" panose="05000000000000000000" pitchFamily="2" charset="2"/>
              </a:rPr>
              <a:t>s</a:t>
            </a:r>
            <a:r>
              <a:rPr lang="en-US" altLang="ko-KR" b="1" dirty="0" err="1" smtClean="0">
                <a:sym typeface="Wingdings" panose="05000000000000000000" pitchFamily="2" charset="2"/>
              </a:rPr>
              <a:t>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 (</a:t>
            </a:r>
            <a:r>
              <a:rPr lang="ko-KR" altLang="en-US" b="1" dirty="0" smtClean="0">
                <a:sym typeface="Wingdings" panose="05000000000000000000" pitchFamily="2" charset="2"/>
              </a:rPr>
              <a:t>디폴트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사용하여 골고루 흩어져 배치되었습니다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</a:t>
            </a:r>
            <a:r>
              <a:rPr lang="en-US" altLang="ko-KR" dirty="0" smtClean="0">
                <a:sym typeface="Wingdings" panose="05000000000000000000" pitchFamily="2" charset="2"/>
              </a:rPr>
              <a:t>, Chain </a:t>
            </a:r>
            <a:r>
              <a:rPr lang="ko-KR" altLang="en-US" dirty="0" smtClean="0">
                <a:sym typeface="Wingdings" panose="05000000000000000000" pitchFamily="2" charset="2"/>
              </a:rPr>
              <a:t>스타일을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acked</a:t>
            </a:r>
            <a:r>
              <a:rPr lang="ko-KR" altLang="en-US" dirty="0" smtClean="0">
                <a:sym typeface="Wingdings" panose="05000000000000000000" pitchFamily="2" charset="2"/>
              </a:rPr>
              <a:t> 로 설정하여 두 버튼이 서로 가까이 붙이도록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737038"/>
            <a:ext cx="3233386" cy="2778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3333956"/>
            <a:ext cx="3863675" cy="316257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007768" y="5517232"/>
            <a:ext cx="360040" cy="2856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924" y="3428570"/>
            <a:ext cx="3591208" cy="31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 프로젝트를 시작하</a:t>
            </a:r>
            <a:r>
              <a:rPr lang="ko-KR" altLang="en-US" dirty="0">
                <a:sym typeface="Wingdings" panose="05000000000000000000" pitchFamily="2" charset="2"/>
              </a:rPr>
              <a:t>면</a:t>
            </a:r>
            <a:r>
              <a:rPr lang="ko-KR" altLang="en-US" dirty="0" smtClean="0">
                <a:sym typeface="Wingdings" panose="05000000000000000000" pitchFamily="2" charset="2"/>
              </a:rPr>
              <a:t> 창들이 나타나는데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왼쪽은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영역</a:t>
            </a:r>
            <a:r>
              <a:rPr lang="ko-KR" altLang="en-US" dirty="0" smtClean="0">
                <a:sym typeface="Wingdings" panose="05000000000000000000" pitchFamily="2" charset="2"/>
              </a:rPr>
              <a:t>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윗쪽은</a:t>
            </a:r>
            <a:r>
              <a:rPr lang="ko-KR" altLang="en-US" dirty="0" smtClean="0">
                <a:sym typeface="Wingdings" panose="05000000000000000000" pitchFamily="2" charset="2"/>
              </a:rPr>
              <a:t> 메뉴와 아이콘들이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가운데는 </a:t>
            </a:r>
            <a:r>
              <a:rPr lang="ko-KR" altLang="en-US" b="1" dirty="0" smtClean="0">
                <a:sym typeface="Wingdings" panose="05000000000000000000" pitchFamily="2" charset="2"/>
              </a:rPr>
              <a:t>작업 영역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[activity_main.xml], 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탭이 있으면 프로젝트가 잘 시작된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 탭들을 닫아 보고 다시 열어볼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MainActivity.java, activity_main.xml </a:t>
            </a:r>
            <a:r>
              <a:rPr lang="ko-KR" alt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파일을 </a:t>
            </a:r>
            <a:r>
              <a:rPr lang="ko-KR" altLang="en-US" b="1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더불</a:t>
            </a:r>
            <a:r>
              <a:rPr lang="ko-KR" altLang="en-US" dirty="0" err="1" smtClean="0">
                <a:sym typeface="Wingdings" panose="05000000000000000000" pitchFamily="2" charset="2"/>
              </a:rPr>
              <a:t>클릭하면</a:t>
            </a:r>
            <a:r>
              <a:rPr lang="ko-KR" altLang="en-US" dirty="0" smtClean="0">
                <a:sym typeface="Wingdings" panose="05000000000000000000" pitchFamily="2" charset="2"/>
              </a:rPr>
              <a:t>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64838"/>
            <a:ext cx="5555143" cy="417813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6200000">
            <a:off x="8400257" y="3462014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9308136" y="3490596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38587" y="3920418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8587" y="4450463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040216" y="3068960"/>
            <a:ext cx="1944216" cy="3496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1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버튼이 너무 붙어 있어서 보기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두 사이에 약간의 거리를 두길 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만큼 다른 뷰들과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거리 두기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각각 버튼의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8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입력할 때</a:t>
            </a:r>
            <a:r>
              <a:rPr lang="en-US" altLang="ko-KR" dirty="0" smtClean="0">
                <a:sym typeface="Wingdings" panose="05000000000000000000" pitchFamily="2" charset="2"/>
              </a:rPr>
              <a:t>, "mar"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입력해서 선택해보세요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3100" y="1995549"/>
            <a:ext cx="60029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2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android:text="@string/OK"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app:layout_constraintEnd_toStartOf="@+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app:layout_constraintHorizontal_chainStyle="packed"/&gt;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android:text="@string/Cancel"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app:layout_constraintStart_toEndOf="@+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 </a:t>
            </a:r>
            <a:r>
              <a:rPr lang="en-US" altLang="ko-KR" sz="1200" dirty="0" smtClean="0">
                <a:latin typeface="Consolas" panose="020B0609020204030204" pitchFamily="49" charset="0"/>
              </a:rPr>
              <a:t>/&gt;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2968164"/>
            <a:ext cx="2004234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Landscape</a:t>
            </a:r>
            <a:r>
              <a:rPr lang="ko-KR" altLang="en-US" dirty="0" smtClean="0">
                <a:sym typeface="Wingdings" panose="05000000000000000000" pitchFamily="2" charset="2"/>
              </a:rPr>
              <a:t>모드를 테스트하기 위해 </a:t>
            </a:r>
            <a:r>
              <a:rPr lang="ko-KR" altLang="en-US" b="1" dirty="0" smtClean="0">
                <a:sym typeface="Wingdings" panose="05000000000000000000" pitchFamily="2" charset="2"/>
              </a:rPr>
              <a:t>단말을 돌려보십시오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902438"/>
            <a:ext cx="2004234" cy="35283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923894"/>
            <a:ext cx="5082980" cy="405419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54035" y="3133417"/>
            <a:ext cx="79208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642" y="1936715"/>
            <a:ext cx="2728196" cy="451143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9552382" y="2924944"/>
            <a:ext cx="216025" cy="271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11322" y="854397"/>
            <a:ext cx="2041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11" idx="2"/>
            <a:endCxn id="6" idx="0"/>
          </p:cNvCxnSpPr>
          <p:nvPr/>
        </p:nvCxnSpPr>
        <p:spPr>
          <a:xfrm rot="5400000">
            <a:off x="7081476" y="1683040"/>
            <a:ext cx="1918980" cy="981774"/>
          </a:xfrm>
          <a:prstGeom prst="bentConnector3">
            <a:avLst>
              <a:gd name="adj1" fmla="val 12409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609782" y="2603272"/>
            <a:ext cx="1086618" cy="273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31852" y="1426666"/>
            <a:ext cx="283923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이 부분을 끌어 내리면</a:t>
            </a:r>
            <a:r>
              <a:rPr lang="en-US" altLang="ko-KR" sz="1200" dirty="0" smtClean="0">
                <a:sym typeface="Wingdings" panose="05000000000000000000" pitchFamily="2" charset="2"/>
              </a:rPr>
              <a:t>, status bar </a:t>
            </a:r>
            <a:r>
              <a:rPr lang="ko-KR" altLang="en-US" sz="1200" dirty="0" smtClean="0">
                <a:sym typeface="Wingdings" panose="05000000000000000000" pitchFamily="2" charset="2"/>
              </a:rPr>
              <a:t>에서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ym typeface="Wingdings" panose="05000000000000000000" pitchFamily="2" charset="2"/>
              </a:rPr>
              <a:t>화면 자동 회전을 설정할 수 있습니다</a:t>
            </a:r>
            <a:r>
              <a:rPr lang="en-US" altLang="ko-KR" sz="1200" dirty="0" smtClean="0">
                <a:sym typeface="Wingdings" panose="05000000000000000000" pitchFamily="2" charset="2"/>
              </a:rPr>
              <a:t>. </a:t>
            </a:r>
            <a:endParaRPr lang="ko-KR" altLang="en-US" sz="1200" dirty="0"/>
          </a:p>
        </p:txBody>
      </p:sp>
      <p:cxnSp>
        <p:nvCxnSpPr>
          <p:cNvPr id="22" name="꺾인 연결선 21"/>
          <p:cNvCxnSpPr>
            <a:stCxn id="14" idx="3"/>
            <a:endCxn id="13" idx="3"/>
          </p:cNvCxnSpPr>
          <p:nvPr/>
        </p:nvCxnSpPr>
        <p:spPr>
          <a:xfrm flipH="1">
            <a:off x="9696400" y="1657499"/>
            <a:ext cx="1674691" cy="1082417"/>
          </a:xfrm>
          <a:prstGeom prst="bentConnector3">
            <a:avLst>
              <a:gd name="adj1" fmla="val -1365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Reference: </a:t>
            </a:r>
            <a:r>
              <a:rPr lang="en-US" altLang="ko-KR" dirty="0" err="1">
                <a:hlinkClick r:id="rId2"/>
              </a:rPr>
              <a:t>ConstraintLayout</a:t>
            </a:r>
            <a:r>
              <a:rPr lang="en-US" altLang="ko-KR" dirty="0">
                <a:hlinkClick r:id="rId2"/>
              </a:rPr>
              <a:t> Tutorial for Android: Getting Started</a:t>
            </a:r>
            <a:endParaRPr lang="ko-KR" altLang="en-US" dirty="0"/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03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새 프로젝트를 만들지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기준의 프로젝트에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62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222732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66383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408070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76632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229742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482106" y="2852936"/>
            <a:ext cx="4867767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 smtClean="0"/>
              <a:t>?</a:t>
            </a:r>
            <a:endParaRPr lang="en-US" altLang="ko-KR" sz="1400" b="1" dirty="0"/>
          </a:p>
        </p:txBody>
      </p:sp>
      <p:cxnSp>
        <p:nvCxnSpPr>
          <p:cNvPr id="8" name="구부러진 연결선 7"/>
          <p:cNvCxnSpPr>
            <a:stCxn id="25" idx="1"/>
            <a:endCxn id="6" idx="1"/>
          </p:cNvCxnSpPr>
          <p:nvPr/>
        </p:nvCxnSpPr>
        <p:spPr>
          <a:xfrm rot="10800000" flipV="1">
            <a:off x="1176570" y="3006824"/>
            <a:ext cx="305536" cy="801027"/>
          </a:xfrm>
          <a:prstGeom prst="curvedConnector3">
            <a:avLst>
              <a:gd name="adj1" fmla="val 174819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74" y="5382769"/>
            <a:ext cx="1430535" cy="9951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82106" y="5639260"/>
            <a:ext cx="4867767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1: [View</a:t>
            </a:r>
            <a:r>
              <a:rPr lang="en-US" altLang="ko-KR" sz="1400" dirty="0"/>
              <a:t>]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en-US" altLang="ko-KR" sz="1400" dirty="0"/>
              <a:t>Tools Windows]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[Project] 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2: </a:t>
            </a:r>
            <a:r>
              <a:rPr lang="ko-KR" altLang="en-US" sz="1400" dirty="0" smtClean="0"/>
              <a:t>안스 </a:t>
            </a:r>
            <a:r>
              <a:rPr lang="ko-KR" altLang="en-US" sz="1400" dirty="0"/>
              <a:t>창 왼쪽 밑 코너 사각형 아이콘을 클릭하세요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16894" y="6269732"/>
            <a:ext cx="88105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893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대화상자</a:t>
            </a:r>
            <a:r>
              <a:rPr lang="ko-KR" altLang="en-US" dirty="0" smtClean="0">
                <a:sym typeface="Wingdings" panose="05000000000000000000" pitchFamily="2" charset="2"/>
              </a:rPr>
              <a:t>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Root element</a:t>
            </a:r>
            <a:r>
              <a:rPr lang="ko-KR" altLang="en-US" dirty="0" smtClean="0">
                <a:sym typeface="Wingdings" panose="05000000000000000000" pitchFamily="2" charset="2"/>
              </a:rPr>
              <a:t>에 이미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이라면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을 몇 자 입력하면 나머지는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356992"/>
            <a:ext cx="3939881" cy="282726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271464" y="3666621"/>
            <a:ext cx="2160240" cy="2664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356992"/>
            <a:ext cx="2160240" cy="333702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672064" y="5805264"/>
            <a:ext cx="237626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6" idx="3"/>
            <a:endCxn id="14" idx="1"/>
          </p:cNvCxnSpPr>
          <p:nvPr/>
        </p:nvCxnSpPr>
        <p:spPr>
          <a:xfrm>
            <a:off x="3431704" y="3799839"/>
            <a:ext cx="3240360" cy="2149441"/>
          </a:xfrm>
          <a:prstGeom prst="bentConnector3">
            <a:avLst>
              <a:gd name="adj1" fmla="val 7288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40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을 찾아 더블 클릭하고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1" y="1700808"/>
            <a:ext cx="9189827" cy="48190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75520" y="1916832"/>
            <a:ext cx="1368152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832304" y="2072928"/>
            <a:ext cx="504056" cy="3479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79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메뉴로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/</a:t>
            </a:r>
            <a:r>
              <a:rPr lang="ko-KR" altLang="en-US" b="1" dirty="0" smtClean="0">
                <a:sym typeface="Wingdings" panose="05000000000000000000" pitchFamily="2" charset="2"/>
              </a:rPr>
              <a:t>세로 </a:t>
            </a:r>
            <a:r>
              <a:rPr lang="en-US" altLang="ko-KR" b="1" dirty="0" smtClean="0">
                <a:sym typeface="Wingdings" panose="05000000000000000000" pitchFamily="2" charset="2"/>
              </a:rPr>
              <a:t>Guideline</a:t>
            </a:r>
            <a:r>
              <a:rPr lang="ko-KR" altLang="en-US" b="1" dirty="0" smtClean="0">
                <a:sym typeface="Wingdings" panose="05000000000000000000" pitchFamily="2" charset="2"/>
              </a:rPr>
              <a:t>을 만들 때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위와 왼쪽으로부터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떨어지도록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ko-KR" altLang="en-US" dirty="0">
                <a:sym typeface="Wingdings" panose="05000000000000000000" pitchFamily="2" charset="2"/>
              </a:rPr>
              <a:t>가로</a:t>
            </a:r>
            <a:r>
              <a:rPr lang="en-US" altLang="ko-KR" dirty="0">
                <a:sym typeface="Wingdings" panose="05000000000000000000" pitchFamily="2" charset="2"/>
              </a:rPr>
              <a:t>(horizontal) Guideline </a:t>
            </a:r>
            <a:r>
              <a:rPr lang="ko-KR" altLang="en-US" dirty="0" smtClean="0">
                <a:sym typeface="Wingdings" panose="05000000000000000000" pitchFamily="2" charset="2"/>
              </a:rPr>
              <a:t>바로 아래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 Guideline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차례대로 위치하도록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OK, Cancel, Help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 둔 </a:t>
            </a:r>
            <a:r>
              <a:rPr lang="en-US" altLang="ko-KR" dirty="0" smtClean="0">
                <a:sym typeface="Wingdings" panose="05000000000000000000" pitchFamily="2" charset="2"/>
              </a:rPr>
              <a:t>String resource</a:t>
            </a:r>
            <a:r>
              <a:rPr lang="ko-KR" altLang="en-US" dirty="0" smtClean="0">
                <a:sym typeface="Wingdings" panose="05000000000000000000" pitchFamily="2" charset="2"/>
              </a:rPr>
              <a:t>를 사용하십시오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05064"/>
            <a:ext cx="3689325" cy="242112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3081907" y="3841838"/>
            <a:ext cx="0" cy="63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3835" y="3548862"/>
            <a:ext cx="14093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 </a:t>
            </a:r>
            <a:r>
              <a:rPr lang="ko-KR" altLang="en-US" sz="1400" dirty="0" smtClean="0"/>
              <a:t>메뉴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577851" y="6279657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37891" y="6013223"/>
            <a:ext cx="360040" cy="216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8515" y="6092491"/>
            <a:ext cx="102303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71664" y="1196752"/>
            <a:ext cx="37444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6" idx="2"/>
            <a:endCxn id="23" idx="0"/>
          </p:cNvCxnSpPr>
          <p:nvPr/>
        </p:nvCxnSpPr>
        <p:spPr>
          <a:xfrm rot="5400000">
            <a:off x="2719833" y="2507871"/>
            <a:ext cx="3247126" cy="120095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2829999" y="4731910"/>
            <a:ext cx="1825842" cy="4252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43" y="2958784"/>
            <a:ext cx="4038950" cy="3467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39048" y="3534061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715735" y="577657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337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오류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빨간 느낌표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올리면 나오는 오류 메시지를 읽어보십시오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해결 방법의 하나로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영역에서 세 버튼을 모두 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 우클릭하여 나오는 컨텍스트 메뉴에서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Create Vertical Chain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852693"/>
            <a:ext cx="4038950" cy="3467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25" y="2839725"/>
            <a:ext cx="4578597" cy="343184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2351584" y="3663365"/>
            <a:ext cx="2052499" cy="5577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93928" y="5157192"/>
            <a:ext cx="1636970" cy="239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88" y="2708919"/>
            <a:ext cx="2092622" cy="35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Constraint 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Chain Style 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[Chains][Vertical Chain Style][packed]</a:t>
            </a:r>
            <a:r>
              <a:rPr lang="ko-KR" altLang="en-US" dirty="0" smtClean="0">
                <a:sym typeface="Wingdings" panose="05000000000000000000" pitchFamily="2" charset="2"/>
              </a:rPr>
              <a:t>를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73902"/>
            <a:ext cx="2664296" cy="45088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87" y="2132857"/>
            <a:ext cx="4199972" cy="4387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3791744" y="3212976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91744" y="5445224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28248" y="3189567"/>
            <a:ext cx="281565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여기서는 두 번째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세 번째 버튼이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대신에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marginTop</a:t>
            </a:r>
            <a:r>
              <a:rPr lang="ko-KR" altLang="en-US" sz="1400" dirty="0" smtClean="0">
                <a:sym typeface="Wingdings" panose="05000000000000000000" pitchFamily="2" charset="2"/>
              </a:rPr>
              <a:t>을 사용하여 위의 버튼과의 거리 두기를 설정 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 err="1" smtClean="0">
                <a:sym typeface="Wingdings" panose="05000000000000000000" pitchFamily="2" charset="2"/>
              </a:rPr>
              <a:t>marginStart</a:t>
            </a:r>
            <a:r>
              <a:rPr lang="ko-KR" altLang="en-US" sz="1400" dirty="0" smtClean="0">
                <a:sym typeface="Wingdings" panose="05000000000000000000" pitchFamily="2" charset="2"/>
              </a:rPr>
              <a:t>도 마찬가지입니다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340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복구할 수 있었나요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찾아가서 더블 클릭하면 복구할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파일을 찾을 수가 없나요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res]  [layout] 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찾아가면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88" y="2204864"/>
            <a:ext cx="6415813" cy="440458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39416" y="4005064"/>
            <a:ext cx="2160240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9417" y="2924944"/>
            <a:ext cx="1080120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32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위쪽으로 올리려면 어떻게 해야 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마우스로 끌어 당겨도</a:t>
            </a:r>
            <a:r>
              <a:rPr lang="en-US" altLang="ko-KR" dirty="0" smtClean="0">
                <a:sym typeface="Wingdings" panose="05000000000000000000" pitchFamily="2" charset="2"/>
              </a:rPr>
              <a:t>, Vertical chain</a:t>
            </a:r>
            <a:r>
              <a:rPr lang="ko-KR" altLang="en-US" dirty="0" smtClean="0">
                <a:sym typeface="Wingdings" panose="05000000000000000000" pitchFamily="2" charset="2"/>
              </a:rPr>
              <a:t>을 묶인 버튼들은 위로 이동하지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이미 배운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[OK}</a:t>
            </a:r>
            <a:r>
              <a:rPr lang="ko-KR" altLang="en-US" dirty="0" smtClean="0">
                <a:sym typeface="Wingdings" panose="05000000000000000000" pitchFamily="2" charset="2"/>
              </a:rPr>
              <a:t>버튼에 적용하면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버튼들은 자동으로 조정됩니다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1" y="2189426"/>
            <a:ext cx="7344816" cy="426407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911424" y="4365104"/>
            <a:ext cx="360040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40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레이아웃이 나오지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예전에 만든 것이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어디가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[OK][Cancel][Help]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636912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93" y="2636912"/>
            <a:ext cx="2142708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74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레이아웃이 나오지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예전에 만든 것이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[OK][Cancel][Help]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소스 코드를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R.layout.activity_menu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지금까지 만든 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activity_men.xml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를 출력합니다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7408" y="3284984"/>
            <a:ext cx="6696744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org.joy.layout;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latin typeface="Consolas" panose="020B0609020204030204" pitchFamily="49" charset="0"/>
              </a:rPr>
              <a:t>androidx.appcompat.app.AppCompatActivity;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latin typeface="Consolas" panose="020B0609020204030204" pitchFamily="49" charset="0"/>
              </a:rPr>
              <a:t>android.os.Bundle;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4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36912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504" y="2636912"/>
            <a:ext cx="2142708" cy="37417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92575" y="263034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2575" y="4563438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R.layout.activity_menu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8832304" y="5569479"/>
            <a:ext cx="1152128" cy="451809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35560" y="3569065"/>
            <a:ext cx="1152128" cy="451809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35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b="1" dirty="0"/>
              <a:t>        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r>
              <a:rPr lang="en-US" altLang="ko-KR" sz="1200" dirty="0"/>
              <a:t>        app:layout_constraintBottom_toTopOf="@+id/button3"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app:layout_constraintTop_toTopOf="parent"</a:t>
            </a:r>
          </a:p>
          <a:p>
            <a:r>
              <a:rPr lang="en-US" altLang="ko-KR" sz="1200" dirty="0"/>
              <a:t>        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r>
              <a:rPr lang="en-US" altLang="ko-KR" sz="1200" dirty="0"/>
              <a:t>        app:layout_constraintBottom_toBottomOf="parent"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app:layout_constraintTop_toBottomOf="@+id/button3"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/>
              <a:t>        app:layout_constraintBottom_toTopOf="@+id/button2"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app:layout_constraintTop_toBottomOf="@+id/button" /&gt;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09" y="3666621"/>
            <a:ext cx="336833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29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84" y="1847343"/>
            <a:ext cx="2834588" cy="46818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68941" y="318357"/>
            <a:ext cx="4902563" cy="6370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        </a:t>
            </a:r>
            <a:r>
              <a:rPr lang="en-US" altLang="ko-KR" sz="1200" dirty="0"/>
              <a:t>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                                                                      </a:t>
            </a:r>
            <a:r>
              <a:rPr lang="en-US" altLang="ko-KR" sz="1200" dirty="0" smtClean="0"/>
              <a:t>/&gt;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 smtClean="0"/>
              <a:t>                                                                                                  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                                                                     </a:t>
            </a:r>
            <a:r>
              <a:rPr lang="en-US" altLang="ko-KR" sz="1200" dirty="0" smtClean="0"/>
              <a:t>/&gt;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89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믿거나 말거나 실제 앱을 만들 때는 </a:t>
            </a:r>
            <a:r>
              <a:rPr lang="en-US" altLang="ko-KR" dirty="0" smtClean="0">
                <a:sym typeface="Wingdings" panose="05000000000000000000" pitchFamily="2" charset="2"/>
              </a:rPr>
              <a:t>Designer </a:t>
            </a:r>
            <a:r>
              <a:rPr lang="ko-KR" altLang="en-US" dirty="0" smtClean="0">
                <a:sym typeface="Wingdings" panose="05000000000000000000" pitchFamily="2" charset="2"/>
              </a:rPr>
              <a:t>도구에서 해결할 수 없는 경우가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전문가가 되어갈수록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원본 코드를 직접 수정하게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Designer</a:t>
            </a:r>
            <a:r>
              <a:rPr lang="ko-KR" altLang="en-US" dirty="0" smtClean="0">
                <a:sym typeface="Wingdings" panose="05000000000000000000" pitchFamily="2" charset="2"/>
              </a:rPr>
              <a:t>도구 아래쪽 </a:t>
            </a:r>
            <a:r>
              <a:rPr lang="en-US" altLang="ko-KR" dirty="0" smtClean="0">
                <a:sym typeface="Wingdings" panose="05000000000000000000" pitchFamily="2" charset="2"/>
              </a:rPr>
              <a:t>[Text] </a:t>
            </a:r>
            <a:r>
              <a:rPr lang="ko-KR" altLang="en-US" dirty="0"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으로 접근하여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같은 첫 줄은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형식 파일인 것을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&lt;?</a:t>
            </a:r>
            <a:r>
              <a:rPr lang="en-US" altLang="ko-KR" b="1" dirty="0">
                <a:sym typeface="Wingdings" panose="05000000000000000000" pitchFamily="2" charset="2"/>
              </a:rPr>
              <a:t>xml version="1.0" encoding="utf-8</a:t>
            </a:r>
            <a:r>
              <a:rPr lang="en-US" altLang="ko-KR" b="1" dirty="0" smtClean="0">
                <a:sym typeface="Wingdings" panose="05000000000000000000" pitchFamily="2" charset="2"/>
              </a:rPr>
              <a:t>"?&gt;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줄에 있는 태그가 화면 전체를 감싸고 있는 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앞에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이름이 붙어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android.support.constraint.ConstraintLayout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태그를 살펴보면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8515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'XML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Namespace'</a:t>
            </a:r>
            <a:r>
              <a:rPr lang="ko-KR" altLang="en-US" dirty="0" smtClean="0">
                <a:sym typeface="Wingdings" panose="05000000000000000000" pitchFamily="2" charset="2"/>
              </a:rPr>
              <a:t>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xmlns:android –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 기본 </a:t>
            </a:r>
            <a:r>
              <a:rPr lang="en-US" altLang="ko-KR" dirty="0" smtClean="0">
                <a:sym typeface="Wingdings" panose="05000000000000000000" pitchFamily="2" charset="2"/>
              </a:rPr>
              <a:t>SDK</a:t>
            </a:r>
            <a:r>
              <a:rPr lang="ko-KR" altLang="en-US" dirty="0" smtClean="0">
                <a:sym typeface="Wingdings" panose="05000000000000000000" pitchFamily="2" charset="2"/>
              </a:rPr>
              <a:t>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외부 라이브러리에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app</a:t>
            </a:r>
            <a:r>
              <a:rPr lang="ko-KR" altLang="en-US" dirty="0" smtClean="0">
                <a:sym typeface="Wingdings" panose="05000000000000000000" pitchFamily="2" charset="2"/>
              </a:rPr>
              <a:t>이외 다른 이름이 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xmlns:tools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안스의 디자이너 도구 등에서 화면에 보여줄 때만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367808" y="3405011"/>
            <a:ext cx="574737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xmlns:android</a:t>
            </a:r>
            <a:r>
              <a:rPr lang="ko-KR" altLang="en-US" sz="1400" dirty="0"/>
              <a:t>는 </a:t>
            </a:r>
            <a:r>
              <a:rPr lang="en-US" altLang="ko-KR" sz="1400" dirty="0"/>
              <a:t>android</a:t>
            </a:r>
            <a:r>
              <a:rPr lang="ko-KR" altLang="en-US" sz="1400" dirty="0"/>
              <a:t>라는 </a:t>
            </a:r>
            <a:r>
              <a:rPr lang="en-US" altLang="ko-KR" sz="1400" dirty="0"/>
              <a:t>'</a:t>
            </a:r>
            <a:r>
              <a:rPr lang="ko-KR" altLang="en-US" sz="1400" dirty="0"/>
              <a:t>네임스페이스를 선언한다</a:t>
            </a:r>
            <a:r>
              <a:rPr lang="en-US" altLang="ko-KR" sz="1400" dirty="0"/>
              <a:t>(declare)'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뜻이고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그 오른쪽에 있는 문자열이 바로 안드로이드 네임스페이스입니다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028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7408" y="3501009"/>
            <a:ext cx="2930233" cy="2448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</a:t>
            </a:r>
            <a:r>
              <a:rPr lang="en-US" altLang="ko-KR" dirty="0" smtClean="0">
                <a:sym typeface="Wingdings" panose="05000000000000000000" pitchFamily="2" charset="2"/>
              </a:rPr>
              <a:t>(Constraint) Layout</a:t>
            </a:r>
            <a:r>
              <a:rPr lang="ko-KR" altLang="en-US" dirty="0" smtClean="0">
                <a:sym typeface="Wingdings" panose="05000000000000000000" pitchFamily="2" charset="2"/>
              </a:rPr>
              <a:t>에서 다른 뷰에 연결할 때 사용하는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속성의 이름은 다음 규칙을 따릅니다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소스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]_[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]="[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id]"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각각 </a:t>
            </a:r>
            <a:r>
              <a:rPr lang="en-US" altLang="ko-KR" dirty="0" smtClean="0">
                <a:sym typeface="Wingdings" panose="05000000000000000000" pitchFamily="2" charset="2"/>
              </a:rPr>
              <a:t>button, button2 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가지고 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버튼을 첫째 버튼에 연결한다면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버튼은 타깃 뷰가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둘째 버튼이 소스 뷰가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뒤에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_ </a:t>
            </a:r>
            <a:r>
              <a:rPr lang="ko-KR" altLang="en-US" dirty="0" smtClean="0">
                <a:sym typeface="Wingdings" panose="05000000000000000000" pitchFamily="2" charset="2"/>
              </a:rPr>
              <a:t>기호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</a:t>
            </a:r>
            <a:r>
              <a:rPr lang="en-US" altLang="ko-KR" dirty="0" err="1" smtClean="0">
                <a:sym typeface="Wingdings" panose="05000000000000000000" pitchFamily="2" charset="2"/>
              </a:rPr>
              <a:t>toBottomOf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속성값은 첫째 뷰의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값이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다음과 같은 형식으로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아이디 값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5440" y="3861048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1 - button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76399" y="5178789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2- button2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2095264" y="504822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95264" y="4229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0"/>
            <a:endCxn id="9" idx="4"/>
          </p:cNvCxnSpPr>
          <p:nvPr/>
        </p:nvCxnSpPr>
        <p:spPr>
          <a:xfrm flipV="1">
            <a:off x="2203276" y="4445080"/>
            <a:ext cx="0" cy="603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349318" y="4621148"/>
            <a:ext cx="614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app:layout_constraintTop_toBottomOf="@+id/button"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179153" y="3953333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타깃 뷰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3469422" y="4137999"/>
            <a:ext cx="170973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>
            <a:off x="6077156" y="4137999"/>
            <a:ext cx="1603020" cy="4831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49976" y="5262016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</a:t>
            </a:r>
            <a:r>
              <a:rPr lang="ko-KR" altLang="en-US" dirty="0">
                <a:sym typeface="Wingdings" panose="05000000000000000000" pitchFamily="2" charset="2"/>
              </a:rPr>
              <a:t>뷰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3575720" y="5439336"/>
            <a:ext cx="574256" cy="7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</p:cNvCxnSpPr>
          <p:nvPr/>
        </p:nvCxnSpPr>
        <p:spPr>
          <a:xfrm flipH="1" flipV="1">
            <a:off x="4508208" y="5048226"/>
            <a:ext cx="90770" cy="213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58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크기를 표시하는 단위와 마진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높이는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값을 많이 사용하는데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이유는 단말마다 해상도나 화면의 크기가 달라도 전체 화면을 기준으로 뷰를 배치할 수 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높이를 정수 값으로 지정하면서도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픽셀 단위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px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 아니라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같은 단위를 사용하면 </a:t>
            </a:r>
            <a:r>
              <a:rPr lang="ko-KR" altLang="en-US" dirty="0" smtClean="0">
                <a:sym typeface="Wingdings" panose="05000000000000000000" pitchFamily="2" charset="2"/>
              </a:rPr>
              <a:t>해상도가 다른 단말에서도 뷰의 크기를 비슷하게 보이도록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중요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 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en-US" altLang="ko-KR" b="1" dirty="0" smtClean="0">
                <a:sym typeface="Wingdings" panose="05000000000000000000" pitchFamily="2" charset="2"/>
              </a:rPr>
              <a:t>(Button,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등등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글자 크기에는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ko-KR" altLang="en-US" b="1" dirty="0">
                <a:sym typeface="Wingdings" panose="05000000000000000000" pitchFamily="2" charset="2"/>
              </a:rPr>
              <a:t>단위를 사용하는 것을 권장합니다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px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단위</a:t>
            </a:r>
            <a:r>
              <a:rPr lang="en-US" altLang="ko-KR" dirty="0" smtClean="0">
                <a:sym typeface="Wingdings" panose="05000000000000000000" pitchFamily="2" charset="2"/>
              </a:rPr>
              <a:t>) – </a:t>
            </a:r>
            <a:r>
              <a:rPr lang="ko-KR" altLang="en-US" dirty="0" smtClean="0">
                <a:sym typeface="Wingdings" panose="05000000000000000000" pitchFamily="2" charset="2"/>
              </a:rPr>
              <a:t>화면의 픽셀 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dp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dip (density independent pixel)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밀도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160 dpi </a:t>
            </a:r>
            <a:r>
              <a:rPr lang="ko-KR" altLang="en-US" dirty="0" smtClean="0">
                <a:sym typeface="Wingdings" panose="05000000000000000000" pitchFamily="2" charset="2"/>
              </a:rPr>
              <a:t>화면을 기준으로 한 픽셀 </a:t>
            </a:r>
            <a:r>
              <a:rPr lang="en-US" altLang="ko-KR" dirty="0" smtClean="0">
                <a:sym typeface="Wingdings" panose="05000000000000000000" pitchFamily="2" charset="2"/>
              </a:rPr>
              <a:t>(dpi – dot per inch)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sip (scale independent pixel)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축척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텍스트 크기를 지정할 때 </a:t>
            </a:r>
            <a:r>
              <a:rPr lang="ko-KR" altLang="en-US" dirty="0" smtClean="0">
                <a:sym typeface="Wingdings" panose="05000000000000000000" pitchFamily="2" charset="2"/>
              </a:rPr>
              <a:t>사용하는 단위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2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가장자리를 보면 다양한 메뉴가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아래쪽의 </a:t>
            </a:r>
            <a:r>
              <a:rPr lang="en-US" altLang="ko-KR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[Logcat]</a:t>
            </a:r>
            <a:r>
              <a:rPr lang="ko-KR" altLang="en-US" dirty="0" smtClean="0">
                <a:sym typeface="Wingdings" panose="05000000000000000000" pitchFamily="2" charset="2"/>
              </a:rPr>
              <a:t>을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창을 숨기거나 메뉴를 눌러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1733554"/>
            <a:ext cx="7065943" cy="477464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8359942">
            <a:off x="3401378" y="5767245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09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파일이 저장되는 위치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프로젝트 창에는 실제 파일 경로를 보여주지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주요 파일을 정리해서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가 기본입니다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따라서 파일 탐색기에서 파일을 찾을 때 그 경로가 다르게 보일 수 있으니 다음을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132"/>
              </p:ext>
            </p:extLst>
          </p:nvPr>
        </p:nvGraphicFramePr>
        <p:xfrm>
          <a:off x="1127448" y="2852936"/>
          <a:ext cx="928903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110">
                  <a:extLst>
                    <a:ext uri="{9D8B030D-6E8A-4147-A177-3AD203B41FA5}">
                      <a16:colId xmlns:a16="http://schemas.microsoft.com/office/drawing/2014/main" val="1696039294"/>
                    </a:ext>
                  </a:extLst>
                </a:gridCol>
                <a:gridCol w="6737922">
                  <a:extLst>
                    <a:ext uri="{9D8B030D-6E8A-4147-A177-3AD203B41FA5}">
                      <a16:colId xmlns:a16="http://schemas.microsoft.com/office/drawing/2014/main" val="4271808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 위치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소스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/app/java/&lt;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/main/java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XML</a:t>
                      </a:r>
                      <a:r>
                        <a:rPr lang="en-US" altLang="ko-KR" baseline="0" dirty="0" smtClean="0"/>
                        <a:t> Layout </a:t>
                      </a:r>
                      <a:r>
                        <a:rPr lang="ko-KR" altLang="en-US" baseline="0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5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1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err="1" smtClean="0">
                <a:sym typeface="Wingdings" panose="05000000000000000000" pitchFamily="2" charset="2"/>
              </a:rPr>
              <a:t>안스를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Joy011Layout 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</a:t>
            </a:r>
            <a:r>
              <a:rPr lang="ko-KR" altLang="en-US" dirty="0">
                <a:sym typeface="Wingdings" panose="05000000000000000000" pitchFamily="2" charset="2"/>
              </a:rPr>
              <a:t>이름은 </a:t>
            </a:r>
            <a:r>
              <a:rPr lang="en-US" altLang="ko-KR" b="1" dirty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으로 입력합니다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첫번째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activity_layout</a:t>
            </a:r>
            <a:r>
              <a:rPr lang="ko-KR" altLang="en-US" dirty="0" smtClean="0">
                <a:sym typeface="Wingdings" panose="05000000000000000000" pitchFamily="2" charset="2"/>
              </a:rPr>
              <a:t>에 아래와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</a:t>
            </a:r>
            <a:r>
              <a:rPr lang="ko-KR" altLang="en-US" dirty="0">
                <a:sym typeface="Wingdings" panose="05000000000000000000" pitchFamily="2" charset="2"/>
              </a:rPr>
              <a:t>들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ko-KR" altLang="en-US" dirty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를 유지하고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중심에 있어야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522" y="2924944"/>
            <a:ext cx="2041183" cy="3594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338" y="4050295"/>
            <a:ext cx="4290488" cy="24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상단 버튼은 위쪽과 </a:t>
            </a:r>
            <a:r>
              <a:rPr lang="ko-KR" altLang="en-US" dirty="0" smtClean="0">
                <a:sym typeface="Wingdings" panose="05000000000000000000" pitchFamily="2" charset="2"/>
              </a:rPr>
              <a:t>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하단 버튼은 아래쪽과 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단말을 회전해도 같은 비례로 나타나게 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</a:t>
            </a:r>
            <a:r>
              <a:rPr lang="ko-KR" altLang="en-US" dirty="0">
                <a:sym typeface="Wingdings" panose="05000000000000000000" pitchFamily="2" charset="2"/>
              </a:rPr>
              <a:t>버</a:t>
            </a:r>
            <a:r>
              <a:rPr lang="ko-KR" altLang="en-US" dirty="0" smtClean="0">
                <a:sym typeface="Wingdings" panose="05000000000000000000" pitchFamily="2" charset="2"/>
              </a:rPr>
              <a:t>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묶어 주면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택하여 </a:t>
            </a:r>
            <a:r>
              <a:rPr lang="en-US" altLang="ko-KR" dirty="0" smtClean="0">
                <a:sym typeface="Wingdings" panose="05000000000000000000" pitchFamily="2" charset="2"/>
              </a:rPr>
              <a:t>(Component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에서 선택 가능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우 클릭하면 나오는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Chain 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부모 레이아웃 까지가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조건이 허락하는 한 확장하려고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위해서는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736339"/>
            <a:ext cx="4537037" cy="2565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86" y="3736339"/>
            <a:ext cx="4522114" cy="256558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906785" y="4797152"/>
            <a:ext cx="47724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31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7" y="836712"/>
            <a:ext cx="613170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5" y="1862896"/>
            <a:ext cx="6265459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ym typeface="Wingdings" panose="05000000000000000000" pitchFamily="2" charset="2"/>
              </a:rPr>
              <a:t>두 번째 레이아웃은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res layout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 클릭 한 메뉴에서  </a:t>
            </a:r>
            <a:r>
              <a:rPr lang="en-US" altLang="ko-KR" dirty="0" smtClean="0">
                <a:sym typeface="Wingdings" panose="05000000000000000000" pitchFamily="2" charset="2"/>
              </a:rPr>
              <a:t>new  Layout Resource File </a:t>
            </a:r>
            <a:r>
              <a:rPr lang="ko-KR" altLang="en-US" dirty="0" smtClean="0">
                <a:sym typeface="Wingdings" panose="05000000000000000000" pitchFamily="2" charset="2"/>
              </a:rPr>
              <a:t>선택하여 새로운 레이아웃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activity_chain.xml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ko-KR" altLang="en-US" dirty="0" smtClean="0">
                <a:sym typeface="Wingdings" panose="05000000000000000000" pitchFamily="2" charset="2"/>
              </a:rPr>
              <a:t> 버튼들을 가로와 세로로 고르게 분배하여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2019971"/>
            <a:ext cx="2550533" cy="4466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5" y="3469298"/>
            <a:ext cx="53919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47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제약조건일</a:t>
            </a:r>
            <a:r>
              <a:rPr lang="ko-KR" altLang="en-US" dirty="0" smtClean="0">
                <a:sym typeface="Wingdings" panose="05000000000000000000" pitchFamily="2" charset="2"/>
              </a:rPr>
              <a:t> 때 그 연결 그림은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spring</a:t>
            </a:r>
            <a:r>
              <a:rPr lang="ko-KR" altLang="en-US" dirty="0" smtClean="0">
                <a:sym typeface="Wingdings" panose="05000000000000000000" pitchFamily="2" charset="2"/>
              </a:rPr>
              <a:t>이 아니라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인 것을 관찰해보세요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438578"/>
            <a:ext cx="5363323" cy="3057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02" y="2060848"/>
            <a:ext cx="2517549" cy="44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12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sym typeface="Wingdings" panose="05000000000000000000" pitchFamily="2" charset="2"/>
              </a:rPr>
              <a:t>세</a:t>
            </a:r>
            <a:r>
              <a:rPr lang="ko-KR" altLang="en-US" b="1" dirty="0" smtClean="0">
                <a:sym typeface="Wingdings" panose="05000000000000000000" pitchFamily="2" charset="2"/>
              </a:rPr>
              <a:t> 번째 레이아웃도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activity_chainspackedalign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버튼을 화면의 가운데에 왼쪽에 맞추어 정렬되어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6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제약조건과</a:t>
            </a:r>
            <a:r>
              <a:rPr lang="ko-KR" altLang="en-US" dirty="0" smtClean="0">
                <a:sym typeface="Wingdings" panose="05000000000000000000" pitchFamily="2" charset="2"/>
              </a:rPr>
              <a:t> 더불어 세 버튼을 </a:t>
            </a:r>
            <a:r>
              <a:rPr lang="en-US" altLang="ko-KR" dirty="0" smtClean="0">
                <a:sym typeface="Wingdings" panose="05000000000000000000" pitchFamily="2" charset="2"/>
              </a:rPr>
              <a:t>Left Edge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이것도 역시 세 버튼을 선택하고 우 클릭한 메뉴에서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을 선택하여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3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app:layout_constraintTop_toTopOf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app:layout_constraintVertical_chainStyle</a:t>
            </a:r>
            <a:r>
              <a:rPr lang="en-US" altLang="ko-KR" sz="1400" dirty="0">
                <a:latin typeface="Consolas" panose="020B0609020204030204" pitchFamily="49" charset="0"/>
              </a:rPr>
              <a:t>="packed" /&gt;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="@+id/button7"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="Button9 long 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app:layout_constraintBottom_toBottomOf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왼쪽의 프로젝트 창도 축소하거나 왼쪽 가장자리 메뉴로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창 위쪽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탭을 누르고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[Project Files]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유명한 두 파일들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activity_main.xml, MainActivity.java  </a:t>
            </a:r>
            <a:r>
              <a:rPr lang="ko-KR" altLang="en-US" dirty="0" smtClean="0">
                <a:sym typeface="Wingdings" panose="05000000000000000000" pitchFamily="2" charset="2"/>
              </a:rPr>
              <a:t>찾아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259804"/>
            <a:ext cx="4165052" cy="429054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032104" y="4437112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031227" y="494116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31227" y="2924944"/>
            <a:ext cx="1441037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233586"/>
            <a:ext cx="3772227" cy="386367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35360" y="3039718"/>
            <a:ext cx="1728192" cy="74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1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004853"/>
            <a:ext cx="5003846" cy="2484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641" y="1916832"/>
            <a:ext cx="2277759" cy="46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3707243"/>
            <a:ext cx="5665950" cy="28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아래 왼쪽 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Joy012ConstraintLayout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링크</a:t>
            </a:r>
            <a:r>
              <a:rPr lang="ko-KR" altLang="en-US" dirty="0" smtClean="0">
                <a:sym typeface="Wingdings" panose="05000000000000000000" pitchFamily="2" charset="2"/>
              </a:rPr>
              <a:t>를 접속하십시오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(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developer.android.com/training/basics/firstapp/building-ui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웹 페이지의 본문을 읽고</a:t>
            </a:r>
            <a:r>
              <a:rPr lang="en-US" altLang="ko-KR" dirty="0" smtClean="0">
                <a:sym typeface="Wingdings" panose="05000000000000000000" pitchFamily="2" charset="2"/>
              </a:rPr>
              <a:t>, Layout Editor</a:t>
            </a:r>
            <a:r>
              <a:rPr lang="ko-KR" altLang="en-US" dirty="0" smtClean="0">
                <a:sym typeface="Wingdings" panose="05000000000000000000" pitchFamily="2" charset="2"/>
              </a:rPr>
              <a:t>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참고로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명칭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들에 익숙해지면 글들을 읽는데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3839080"/>
            <a:ext cx="4968783" cy="21340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55759" y="3986725"/>
            <a:ext cx="1664238" cy="261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Select Design Surface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5919997" y="4117530"/>
            <a:ext cx="596950" cy="95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86745" y="4775184"/>
            <a:ext cx="1350050" cy="60016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Enable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Autoconnection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to </a:t>
            </a:r>
            <a:r>
              <a:rPr lang="en-US" altLang="ko-KR" sz="1100" dirty="0"/>
              <a:t>Parent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588955" y="4559160"/>
            <a:ext cx="36004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48995" y="4813656"/>
            <a:ext cx="125386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Default Margins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7381043" y="4559160"/>
            <a:ext cx="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7307" y="6119718"/>
            <a:ext cx="1401346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onstraint Anchor</a:t>
            </a:r>
            <a:endParaRPr lang="ko-KR" altLang="en-US" sz="1100" dirty="0"/>
          </a:p>
        </p:txBody>
      </p:sp>
      <p:cxnSp>
        <p:nvCxnSpPr>
          <p:cNvPr id="23" name="직선 화살표 연결선 22"/>
          <p:cNvCxnSpPr>
            <a:stCxn id="21" idx="1"/>
          </p:cNvCxnSpPr>
          <p:nvPr/>
        </p:nvCxnSpPr>
        <p:spPr>
          <a:xfrm flipH="1" flipV="1">
            <a:off x="9253251" y="5490416"/>
            <a:ext cx="504056" cy="76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506508" y="4730308"/>
            <a:ext cx="102463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view handle</a:t>
            </a:r>
            <a:endParaRPr lang="ko-KR" altLang="en-US" sz="1100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9253251" y="4861113"/>
            <a:ext cx="245758" cy="3461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1"/>
          </p:cNvCxnSpPr>
          <p:nvPr/>
        </p:nvCxnSpPr>
        <p:spPr>
          <a:xfrm flipH="1" flipV="1">
            <a:off x="8389155" y="5783296"/>
            <a:ext cx="1368152" cy="4672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" y="3666621"/>
            <a:ext cx="3444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1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유연한 크기의 텍스트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b="1" dirty="0" smtClean="0">
                <a:sym typeface="Wingdings" panose="05000000000000000000" pitchFamily="2" charset="2"/>
              </a:rPr>
              <a:t> 만들기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직전까지 </a:t>
            </a:r>
            <a:r>
              <a:rPr lang="ko-KR" altLang="en-US" dirty="0" smtClean="0">
                <a:sym typeface="Wingdings" panose="05000000000000000000" pitchFamily="2" charset="2"/>
              </a:rPr>
              <a:t>작업을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실행하여 결과를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아래와 같이 만들어야 경고</a:t>
            </a:r>
            <a:r>
              <a:rPr lang="en-US" altLang="ko-KR" dirty="0" smtClean="0">
                <a:sym typeface="Wingdings" panose="05000000000000000000" pitchFamily="2" charset="2"/>
              </a:rPr>
              <a:t>(Warning)</a:t>
            </a:r>
            <a:r>
              <a:rPr lang="ko-KR" altLang="en-US" dirty="0" smtClean="0">
                <a:sym typeface="Wingdings" panose="05000000000000000000" pitchFamily="2" charset="2"/>
              </a:rPr>
              <a:t>을 제거할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버튼은 </a:t>
            </a:r>
            <a:r>
              <a:rPr lang="en-US" altLang="ko-KR" dirty="0" smtClean="0">
                <a:sym typeface="Wingdings" panose="05000000000000000000" pitchFamily="2" charset="2"/>
              </a:rPr>
              <a:t>baseline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수평적으로 일직선이 되도록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텍스트입력상자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16dp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581128"/>
            <a:ext cx="5707977" cy="1646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79" y="2636912"/>
            <a:ext cx="558594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</a:t>
            </a:r>
            <a:r>
              <a:rPr lang="ko-KR" altLang="en-US" dirty="0" smtClean="0">
                <a:sym typeface="Wingdings" panose="05000000000000000000" pitchFamily="2" charset="2"/>
              </a:rPr>
              <a:t>상자 만들기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 크기가 고정되어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상자가 유연한 크기로 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위에서 우클릭하여 나타나는 메뉴 옵션에서 </a:t>
            </a:r>
            <a:r>
              <a:rPr lang="en-US" altLang="ko-KR" dirty="0" smtClean="0">
                <a:sym typeface="Wingdings" panose="05000000000000000000" pitchFamily="2" charset="2"/>
              </a:rPr>
              <a:t>Chains  Create horizontal chains  </a:t>
            </a:r>
            <a:r>
              <a:rPr lang="ko-KR" altLang="en-US" dirty="0" smtClean="0">
                <a:sym typeface="Wingdings" panose="05000000000000000000" pitchFamily="2" charset="2"/>
              </a:rPr>
              <a:t>선택하여 두 뷰를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연결합니다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4693105"/>
            <a:ext cx="3441286" cy="18015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50" y="4661232"/>
            <a:ext cx="3027274" cy="1800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5400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 smtClean="0">
                <a:sym typeface="Wingdings" panose="05000000000000000000" pitchFamily="2" charset="2"/>
              </a:rPr>
              <a:t> 결과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986485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결과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455938" y="5766738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여기에도 </a:t>
            </a:r>
            <a:r>
              <a:rPr lang="en-US" altLang="ko-KR" sz="1200" dirty="0" smtClean="0">
                <a:sym typeface="Wingdings" panose="05000000000000000000" pitchFamily="2" charset="2"/>
              </a:rPr>
              <a:t>pull-down </a:t>
            </a:r>
            <a:r>
              <a:rPr lang="ko-KR" altLang="en-US" sz="1200" dirty="0" smtClean="0">
                <a:sym typeface="Wingdings" panose="05000000000000000000" pitchFamily="2" charset="2"/>
              </a:rPr>
              <a:t>하면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"</a:t>
            </a:r>
            <a:r>
              <a:rPr lang="ko-KR" altLang="en-US" sz="1200" dirty="0" smtClean="0">
                <a:sym typeface="Wingdings" panose="05000000000000000000" pitchFamily="2" charset="2"/>
              </a:rPr>
              <a:t>화면 돌리기</a:t>
            </a:r>
            <a:r>
              <a:rPr lang="en-US" altLang="ko-KR" sz="1200" dirty="0" smtClean="0">
                <a:sym typeface="Wingdings" panose="05000000000000000000" pitchFamily="2" charset="2"/>
              </a:rPr>
              <a:t>" </a:t>
            </a:r>
            <a:r>
              <a:rPr lang="ko-KR" altLang="en-US" sz="1200" dirty="0" smtClean="0">
                <a:sym typeface="Wingdings" panose="05000000000000000000" pitchFamily="2" charset="2"/>
              </a:rPr>
              <a:t>옵션이 있음</a:t>
            </a:r>
            <a:endParaRPr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224401" y="5434473"/>
            <a:ext cx="1202556" cy="621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184584"/>
            <a:ext cx="6416596" cy="1386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0" y="3054692"/>
            <a:ext cx="5245287" cy="1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상자 </a:t>
            </a:r>
            <a:r>
              <a:rPr lang="ko-KR" altLang="en-US" dirty="0" smtClean="0">
                <a:sym typeface="Wingdings" panose="05000000000000000000" pitchFamily="2" charset="2"/>
              </a:rPr>
              <a:t>만들기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이 부분을 화면 하단에 추가적으로 만드는 것도 좋은 옵션입니다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</a:t>
            </a:r>
            <a:r>
              <a:rPr lang="en-US" altLang="ko-KR" dirty="0" smtClean="0">
                <a:sym typeface="Wingdings" panose="05000000000000000000" pitchFamily="2" charset="2"/>
              </a:rPr>
              <a:t>(Shift &amp; Click)</a:t>
            </a:r>
            <a:r>
              <a:rPr lang="ko-KR" altLang="en-US" dirty="0" smtClean="0">
                <a:sym typeface="Wingdings" panose="05000000000000000000" pitchFamily="2" charset="2"/>
              </a:rPr>
              <a:t>한 다음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 smtClean="0">
                <a:sym typeface="Wingdings" panose="05000000000000000000" pitchFamily="2" charset="2"/>
              </a:rPr>
              <a:t>을 만들기 위해 한 뷰 위에서 마우스 오른쪽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나타나지 않죠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패널에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뷰가 선택된 것이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위에서 마우스 오른쪽 클릭하면 메뉴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76871"/>
            <a:ext cx="4968552" cy="43400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091444" y="522920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1" y="2742222"/>
            <a:ext cx="2411607" cy="1984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83" y="2742222"/>
            <a:ext cx="2360296" cy="19840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83401" y="2322559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Plain text View Layout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9096114" y="2322558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Button View Layout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483401" y="5467742"/>
            <a:ext cx="4941191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/>
              <a:t>Match Constraints</a:t>
            </a:r>
            <a:r>
              <a:rPr lang="ko-KR" altLang="en-US" sz="1400" dirty="0"/>
              <a:t>란 가로 제약 조건과 여백의 정의에 맞게 너비가 확장된다는 의미입니다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버튼과 모든 여백을 고려한 후 남은 가로 공간을 채우기 위해 텍스트 상자가 확장됩니다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744072" y="4005064"/>
            <a:ext cx="720080" cy="1462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10419332" y="3964292"/>
            <a:ext cx="455895" cy="907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34428" y="4808286"/>
            <a:ext cx="662361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fixed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8289951" y="4808286"/>
            <a:ext cx="1620957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wrap contents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7666432" y="4070555"/>
            <a:ext cx="623519" cy="907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0"/>
          </p:cNvCxnSpPr>
          <p:nvPr/>
        </p:nvCxnSpPr>
        <p:spPr>
          <a:xfrm flipV="1">
            <a:off x="9100430" y="4070555"/>
            <a:ext cx="1108763" cy="737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684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420781"/>
            <a:ext cx="3750179" cy="1800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Joy012ConstraintLayout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 추가적으로 텍스트 뷰를 추가하여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사용자가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send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텍스트 뷰에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메시지는 화면 가운데 표시되도록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= 30sp, </a:t>
            </a:r>
            <a:r>
              <a:rPr lang="ko-KR" altLang="en-US" dirty="0" smtClean="0">
                <a:sym typeface="Wingdings" panose="05000000000000000000" pitchFamily="2" charset="2"/>
              </a:rPr>
              <a:t>빨간색입니다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332297"/>
            <a:ext cx="2978604" cy="4187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4168559"/>
            <a:ext cx="4010652" cy="23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580" y="1526153"/>
            <a:ext cx="2877052" cy="49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17393</TotalTime>
  <Words>7918</Words>
  <Application>Microsoft Office PowerPoint</Application>
  <PresentationFormat>와이드스크린</PresentationFormat>
  <Paragraphs>1055</Paragraphs>
  <Slides>97</Slides>
  <Notes>59</Notes>
  <HiddenSlides>5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9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안드로이드 스튜디오(안스)</vt:lpstr>
      <vt:lpstr>01-1 안스 제대로 익히기 – 최신 버전인지 확인하기</vt:lpstr>
      <vt:lpstr>01-1 안스 제대로 익히기 – 새 프로젝트 만들기</vt:lpstr>
      <vt:lpstr>01-1 안스 제대로 익히기 – 새 프로젝트 만들기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퀴즈</vt:lpstr>
      <vt:lpstr>01-3 안스 제대로 익히기 – 레이아웃 기초 익히기 퀴즈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파일이 저장되는 위치…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화면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Joy012xConstraintLayout: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1045</cp:revision>
  <dcterms:created xsi:type="dcterms:W3CDTF">2014-02-12T09:15:05Z</dcterms:created>
  <dcterms:modified xsi:type="dcterms:W3CDTF">2021-07-20T04:50:18Z</dcterms:modified>
</cp:coreProperties>
</file>